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2"/>
    <p:sldId id="259" r:id="rId3"/>
  </p:sldIdLst>
  <p:sldSz cx="7556500" cy="10261600"/>
  <p:notesSz cx="7556500" cy="102616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612"/>
  </p:normalViewPr>
  <p:slideViewPr>
    <p:cSldViewPr>
      <p:cViewPr varScale="1">
        <p:scale>
          <a:sx n="44" d="100"/>
          <a:sy n="44" d="100"/>
        </p:scale>
        <p:origin x="2136" y="48"/>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567213" y="3181096"/>
            <a:ext cx="6428422" cy="2154936"/>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134427" y="5746496"/>
            <a:ext cx="5293995" cy="25654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6/26/2025</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400" b="1" i="0">
                <a:solidFill>
                  <a:schemeClr val="bg1"/>
                </a:solidFill>
                <a:latin typeface="Arial"/>
                <a:cs typeface="Arial"/>
              </a:defRPr>
            </a:lvl1pPr>
          </a:lstStyle>
          <a:p>
            <a:endParaRPr/>
          </a:p>
        </p:txBody>
      </p:sp>
      <p:sp>
        <p:nvSpPr>
          <p:cNvPr id="3" name="Holder 3"/>
          <p:cNvSpPr>
            <a:spLocks noGrp="1"/>
          </p:cNvSpPr>
          <p:nvPr>
            <p:ph type="body" idx="1"/>
          </p:nvPr>
        </p:nvSpPr>
        <p:spPr/>
        <p:txBody>
          <a:bodyPr lIns="0" tIns="0" rIns="0" bIns="0"/>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6/26/2025</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400" b="1" i="0">
                <a:solidFill>
                  <a:schemeClr val="bg1"/>
                </a:solidFill>
                <a:latin typeface="Arial"/>
                <a:cs typeface="Arial"/>
              </a:defRPr>
            </a:lvl1pPr>
          </a:lstStyle>
          <a:p>
            <a:endParaRPr/>
          </a:p>
        </p:txBody>
      </p:sp>
      <p:sp>
        <p:nvSpPr>
          <p:cNvPr id="3" name="Holder 3"/>
          <p:cNvSpPr>
            <a:spLocks noGrp="1"/>
          </p:cNvSpPr>
          <p:nvPr>
            <p:ph sz="half" idx="2"/>
          </p:nvPr>
        </p:nvSpPr>
        <p:spPr>
          <a:xfrm>
            <a:off x="378142" y="2360168"/>
            <a:ext cx="3289839" cy="6772656"/>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3894867" y="2360168"/>
            <a:ext cx="3289839" cy="6772656"/>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6/26/2025</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400" b="1" i="0">
                <a:solidFill>
                  <a:schemeClr val="bg1"/>
                </a:solidFill>
                <a:latin typeface="Arial"/>
                <a:cs typeface="Arial"/>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6/26/2025</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6/26/2025</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267848" y="248330"/>
            <a:ext cx="7027153" cy="391159"/>
          </a:xfrm>
          <a:prstGeom prst="rect">
            <a:avLst/>
          </a:prstGeom>
        </p:spPr>
        <p:txBody>
          <a:bodyPr wrap="square" lIns="0" tIns="0" rIns="0" bIns="0">
            <a:spAutoFit/>
          </a:bodyPr>
          <a:lstStyle>
            <a:lvl1pPr>
              <a:defRPr sz="2400" b="1" i="0">
                <a:solidFill>
                  <a:schemeClr val="bg1"/>
                </a:solidFill>
                <a:latin typeface="Arial"/>
                <a:cs typeface="Arial"/>
              </a:defRPr>
            </a:lvl1pPr>
          </a:lstStyle>
          <a:p>
            <a:endParaRPr/>
          </a:p>
        </p:txBody>
      </p:sp>
      <p:sp>
        <p:nvSpPr>
          <p:cNvPr id="3" name="Holder 3"/>
          <p:cNvSpPr>
            <a:spLocks noGrp="1"/>
          </p:cNvSpPr>
          <p:nvPr>
            <p:ph type="body" idx="1"/>
          </p:nvPr>
        </p:nvSpPr>
        <p:spPr>
          <a:xfrm>
            <a:off x="378142" y="2360168"/>
            <a:ext cx="6806565" cy="6772656"/>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2571369" y="9543288"/>
            <a:ext cx="2420112" cy="51308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378142" y="9543288"/>
            <a:ext cx="1739455" cy="51308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6/26/2025</a:t>
            </a:fld>
            <a:endParaRPr lang="en-US"/>
          </a:p>
        </p:txBody>
      </p:sp>
      <p:sp>
        <p:nvSpPr>
          <p:cNvPr id="6" name="Holder 6"/>
          <p:cNvSpPr>
            <a:spLocks noGrp="1"/>
          </p:cNvSpPr>
          <p:nvPr>
            <p:ph type="sldNum" sz="quarter" idx="7"/>
          </p:nvPr>
        </p:nvSpPr>
        <p:spPr>
          <a:xfrm>
            <a:off x="5445252" y="9543288"/>
            <a:ext cx="1739455" cy="51308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hyperlink" Target="http://www.newrocktech.com/" TargetMode="External"/><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5.png"/><Relationship Id="rId11" Type="http://schemas.openxmlformats.org/officeDocument/2006/relationships/image" Target="../media/image9.png"/><Relationship Id="rId5" Type="http://schemas.openxmlformats.org/officeDocument/2006/relationships/image" Target="../media/image4.png"/><Relationship Id="rId10" Type="http://schemas.openxmlformats.org/officeDocument/2006/relationships/image" Target="../media/image8.jpeg"/><Relationship Id="rId4" Type="http://schemas.openxmlformats.org/officeDocument/2006/relationships/image" Target="../media/image3.png"/><Relationship Id="rId9" Type="http://schemas.openxmlformats.org/officeDocument/2006/relationships/image" Target="../media/image7.png"/></Relationships>
</file>

<file path=ppt/slides/_rels/slide2.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image" Target="../media/image2.png"/><Relationship Id="rId7" Type="http://schemas.openxmlformats.org/officeDocument/2006/relationships/image" Target="../media/image12.png"/><Relationship Id="rId2" Type="http://schemas.openxmlformats.org/officeDocument/2006/relationships/image" Target="../media/image10.png"/><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grpSp>
        <p:nvGrpSpPr>
          <p:cNvPr id="6" name="object 6"/>
          <p:cNvGrpSpPr/>
          <p:nvPr/>
        </p:nvGrpSpPr>
        <p:grpSpPr>
          <a:xfrm>
            <a:off x="0" y="9779292"/>
            <a:ext cx="7560309" cy="482600"/>
            <a:chOff x="0" y="9779292"/>
            <a:chExt cx="7560309" cy="482600"/>
          </a:xfrm>
        </p:grpSpPr>
        <p:sp>
          <p:nvSpPr>
            <p:cNvPr id="7" name="object 7"/>
            <p:cNvSpPr/>
            <p:nvPr/>
          </p:nvSpPr>
          <p:spPr>
            <a:xfrm>
              <a:off x="0" y="9871265"/>
              <a:ext cx="7560309" cy="390525"/>
            </a:xfrm>
            <a:custGeom>
              <a:avLst/>
              <a:gdLst/>
              <a:ahLst/>
              <a:cxnLst/>
              <a:rect l="l" t="t" r="r" b="b"/>
              <a:pathLst>
                <a:path w="7560309" h="390525">
                  <a:moveTo>
                    <a:pt x="7560068" y="0"/>
                  </a:moveTo>
                  <a:lnTo>
                    <a:pt x="0" y="0"/>
                  </a:lnTo>
                  <a:lnTo>
                    <a:pt x="0" y="390334"/>
                  </a:lnTo>
                  <a:lnTo>
                    <a:pt x="7560068" y="390334"/>
                  </a:lnTo>
                  <a:lnTo>
                    <a:pt x="7560068" y="0"/>
                  </a:lnTo>
                  <a:close/>
                </a:path>
              </a:pathLst>
            </a:custGeom>
            <a:solidFill>
              <a:srgbClr val="939598"/>
            </a:solidFill>
          </p:spPr>
          <p:txBody>
            <a:bodyPr wrap="square" lIns="0" tIns="0" rIns="0" bIns="0" rtlCol="0"/>
            <a:lstStyle/>
            <a:p>
              <a:endParaRPr/>
            </a:p>
          </p:txBody>
        </p:sp>
        <p:pic>
          <p:nvPicPr>
            <p:cNvPr id="8" name="object 8"/>
            <p:cNvPicPr/>
            <p:nvPr/>
          </p:nvPicPr>
          <p:blipFill>
            <a:blip r:embed="rId2" cstate="print"/>
            <a:stretch>
              <a:fillRect/>
            </a:stretch>
          </p:blipFill>
          <p:spPr>
            <a:xfrm>
              <a:off x="0" y="9779292"/>
              <a:ext cx="7560055" cy="91846"/>
            </a:xfrm>
            <a:prstGeom prst="rect">
              <a:avLst/>
            </a:prstGeom>
          </p:spPr>
        </p:pic>
      </p:grpSp>
      <p:sp>
        <p:nvSpPr>
          <p:cNvPr id="10" name="object 10"/>
          <p:cNvSpPr txBox="1">
            <a:spLocks noGrp="1"/>
          </p:cNvSpPr>
          <p:nvPr>
            <p:ph type="title"/>
          </p:nvPr>
        </p:nvSpPr>
        <p:spPr>
          <a:xfrm>
            <a:off x="3286136" y="253089"/>
            <a:ext cx="3406250" cy="385588"/>
          </a:xfrm>
          <a:prstGeom prst="rect">
            <a:avLst/>
          </a:prstGeom>
        </p:spPr>
        <p:txBody>
          <a:bodyPr vert="horz" wrap="square" lIns="0" tIns="12700" rIns="0" bIns="0" rtlCol="0">
            <a:spAutoFit/>
          </a:bodyPr>
          <a:lstStyle/>
          <a:p>
            <a:r>
              <a:rPr lang="en-US" altLang="zh-CN" sz="2400" b="1" dirty="0">
                <a:latin typeface="微软雅黑" panose="020B0503020204020204" pitchFamily="34" charset="-122"/>
                <a:ea typeface="微软雅黑" panose="020B0503020204020204" pitchFamily="34" charset="-122"/>
              </a:rPr>
              <a:t>OM 80EA IPPBX</a:t>
            </a:r>
            <a:endParaRPr lang="zh-CN" altLang="en-US" sz="1600" b="1" dirty="0">
              <a:latin typeface="Arial" panose="020B0604020202020204" pitchFamily="34" charset="0"/>
              <a:ea typeface="微软雅黑" panose="020B0503020204020204" pitchFamily="34" charset="-122"/>
              <a:cs typeface="Arial" panose="020B0604020202020204" pitchFamily="34" charset="0"/>
            </a:endParaRPr>
          </a:p>
        </p:txBody>
      </p:sp>
      <p:pic>
        <p:nvPicPr>
          <p:cNvPr id="12" name="object 12"/>
          <p:cNvPicPr/>
          <p:nvPr/>
        </p:nvPicPr>
        <p:blipFill>
          <a:blip r:embed="rId3" cstate="print"/>
          <a:stretch>
            <a:fillRect/>
          </a:stretch>
        </p:blipFill>
        <p:spPr>
          <a:xfrm>
            <a:off x="536948" y="198037"/>
            <a:ext cx="576402" cy="282574"/>
          </a:xfrm>
          <a:prstGeom prst="rect">
            <a:avLst/>
          </a:prstGeom>
        </p:spPr>
      </p:pic>
      <p:grpSp>
        <p:nvGrpSpPr>
          <p:cNvPr id="13" name="object 13"/>
          <p:cNvGrpSpPr/>
          <p:nvPr/>
        </p:nvGrpSpPr>
        <p:grpSpPr>
          <a:xfrm>
            <a:off x="276961" y="585088"/>
            <a:ext cx="1249680" cy="139700"/>
            <a:chOff x="276961" y="585088"/>
            <a:chExt cx="1249680" cy="139700"/>
          </a:xfrm>
        </p:grpSpPr>
        <p:pic>
          <p:nvPicPr>
            <p:cNvPr id="14" name="object 14"/>
            <p:cNvPicPr/>
            <p:nvPr/>
          </p:nvPicPr>
          <p:blipFill>
            <a:blip r:embed="rId4" cstate="print"/>
            <a:stretch>
              <a:fillRect/>
            </a:stretch>
          </p:blipFill>
          <p:spPr>
            <a:xfrm>
              <a:off x="1045610" y="585088"/>
              <a:ext cx="480546" cy="139700"/>
            </a:xfrm>
            <a:prstGeom prst="rect">
              <a:avLst/>
            </a:prstGeom>
          </p:spPr>
        </p:pic>
        <p:pic>
          <p:nvPicPr>
            <p:cNvPr id="15" name="object 15"/>
            <p:cNvPicPr/>
            <p:nvPr/>
          </p:nvPicPr>
          <p:blipFill>
            <a:blip r:embed="rId5" cstate="print"/>
            <a:stretch>
              <a:fillRect/>
            </a:stretch>
          </p:blipFill>
          <p:spPr>
            <a:xfrm>
              <a:off x="864115" y="585668"/>
              <a:ext cx="162091" cy="138772"/>
            </a:xfrm>
            <a:prstGeom prst="rect">
              <a:avLst/>
            </a:prstGeom>
          </p:spPr>
        </p:pic>
        <p:pic>
          <p:nvPicPr>
            <p:cNvPr id="16" name="object 16"/>
            <p:cNvPicPr/>
            <p:nvPr/>
          </p:nvPicPr>
          <p:blipFill>
            <a:blip r:embed="rId6" cstate="print"/>
            <a:stretch>
              <a:fillRect/>
            </a:stretch>
          </p:blipFill>
          <p:spPr>
            <a:xfrm>
              <a:off x="276961" y="585659"/>
              <a:ext cx="145897" cy="138785"/>
            </a:xfrm>
            <a:prstGeom prst="rect">
              <a:avLst/>
            </a:prstGeom>
          </p:spPr>
        </p:pic>
        <p:pic>
          <p:nvPicPr>
            <p:cNvPr id="17" name="object 17"/>
            <p:cNvPicPr/>
            <p:nvPr/>
          </p:nvPicPr>
          <p:blipFill>
            <a:blip r:embed="rId7" cstate="print"/>
            <a:stretch>
              <a:fillRect/>
            </a:stretch>
          </p:blipFill>
          <p:spPr>
            <a:xfrm>
              <a:off x="444214" y="585661"/>
              <a:ext cx="380935" cy="138785"/>
            </a:xfrm>
            <a:prstGeom prst="rect">
              <a:avLst/>
            </a:prstGeom>
          </p:spPr>
        </p:pic>
      </p:grpSp>
      <p:sp>
        <p:nvSpPr>
          <p:cNvPr id="74" name="object 74"/>
          <p:cNvSpPr txBox="1"/>
          <p:nvPr/>
        </p:nvSpPr>
        <p:spPr>
          <a:xfrm>
            <a:off x="6188924" y="9956538"/>
            <a:ext cx="1103630" cy="147320"/>
          </a:xfrm>
          <a:prstGeom prst="rect">
            <a:avLst/>
          </a:prstGeom>
        </p:spPr>
        <p:txBody>
          <a:bodyPr vert="horz" wrap="square" lIns="0" tIns="12700" rIns="0" bIns="0" rtlCol="0">
            <a:spAutoFit/>
          </a:bodyPr>
          <a:lstStyle/>
          <a:p>
            <a:pPr marL="12700">
              <a:lnSpc>
                <a:spcPct val="100000"/>
              </a:lnSpc>
              <a:spcBef>
                <a:spcPts val="100"/>
              </a:spcBef>
            </a:pPr>
            <a:r>
              <a:rPr sz="800" spc="10" dirty="0">
                <a:solidFill>
                  <a:srgbClr val="FFFFFF"/>
                </a:solidFill>
                <a:latin typeface="Arial MT"/>
                <a:cs typeface="Arial MT"/>
                <a:hlinkClick r:id="rId8"/>
              </a:rPr>
              <a:t>www.newrocktech.com</a:t>
            </a:r>
            <a:endParaRPr sz="800">
              <a:latin typeface="Arial MT"/>
              <a:cs typeface="Arial MT"/>
            </a:endParaRPr>
          </a:p>
        </p:txBody>
      </p:sp>
      <p:grpSp>
        <p:nvGrpSpPr>
          <p:cNvPr id="31" name="组合 30">
            <a:extLst>
              <a:ext uri="{FF2B5EF4-FFF2-40B4-BE49-F238E27FC236}">
                <a16:creationId xmlns:a16="http://schemas.microsoft.com/office/drawing/2014/main" id="{8DFF2D91-F4A4-5A76-36A0-2846F48846BC}"/>
              </a:ext>
            </a:extLst>
          </p:cNvPr>
          <p:cNvGrpSpPr/>
          <p:nvPr/>
        </p:nvGrpSpPr>
        <p:grpSpPr>
          <a:xfrm>
            <a:off x="305547" y="64"/>
            <a:ext cx="7250953" cy="1757826"/>
            <a:chOff x="368195" y="0"/>
            <a:chExt cx="6489805" cy="1752320"/>
          </a:xfrm>
        </p:grpSpPr>
        <p:pic>
          <p:nvPicPr>
            <p:cNvPr id="33" name="图片 32">
              <a:extLst>
                <a:ext uri="{FF2B5EF4-FFF2-40B4-BE49-F238E27FC236}">
                  <a16:creationId xmlns:a16="http://schemas.microsoft.com/office/drawing/2014/main" id="{E8B35762-5A55-0B2E-CFC3-4C31577B076D}"/>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a:stretch>
              <a:fillRect/>
            </a:stretch>
          </p:blipFill>
          <p:spPr>
            <a:xfrm flipH="1">
              <a:off x="3295888" y="0"/>
              <a:ext cx="3562112" cy="1706400"/>
            </a:xfrm>
            <a:prstGeom prst="rect">
              <a:avLst/>
            </a:prstGeom>
          </p:spPr>
        </p:pic>
        <p:sp>
          <p:nvSpPr>
            <p:cNvPr id="35" name="文本框 34">
              <a:extLst>
                <a:ext uri="{FF2B5EF4-FFF2-40B4-BE49-F238E27FC236}">
                  <a16:creationId xmlns:a16="http://schemas.microsoft.com/office/drawing/2014/main" id="{05F91E32-7471-29EF-9C02-C1FBD3C824DB}"/>
                </a:ext>
              </a:extLst>
            </p:cNvPr>
            <p:cNvSpPr txBox="1"/>
            <p:nvPr/>
          </p:nvSpPr>
          <p:spPr>
            <a:xfrm>
              <a:off x="368195" y="801201"/>
              <a:ext cx="3254043" cy="951119"/>
            </a:xfrm>
            <a:prstGeom prst="rect">
              <a:avLst/>
            </a:prstGeom>
            <a:noFill/>
          </p:spPr>
          <p:txBody>
            <a:bodyPr wrap="square" rtlCol="0">
              <a:spAutoFit/>
            </a:bodyPr>
            <a:lstStyle/>
            <a:p>
              <a:r>
                <a:rPr lang="en-US" altLang="zh-CN" sz="2800" b="1" dirty="0">
                  <a:solidFill>
                    <a:srgbClr val="16589D"/>
                  </a:solidFill>
                  <a:latin typeface="微软雅黑" panose="020B0503020204020204" pitchFamily="34" charset="-122"/>
                  <a:ea typeface="微软雅黑" panose="020B0503020204020204" pitchFamily="34" charset="-122"/>
                </a:rPr>
                <a:t>SX 30 Session </a:t>
              </a:r>
            </a:p>
            <a:p>
              <a:r>
                <a:rPr lang="en-US" altLang="zh-CN" sz="2800" b="1" dirty="0">
                  <a:solidFill>
                    <a:srgbClr val="16589D"/>
                  </a:solidFill>
                  <a:latin typeface="微软雅黑" panose="020B0503020204020204" pitchFamily="34" charset="-122"/>
                  <a:ea typeface="微软雅黑" panose="020B0503020204020204" pitchFamily="34" charset="-122"/>
                </a:rPr>
                <a:t>Border Controller</a:t>
              </a:r>
              <a:endParaRPr lang="zh-CN" altLang="en-US" sz="2800" b="1" dirty="0">
                <a:solidFill>
                  <a:srgbClr val="16589D"/>
                </a:solidFill>
                <a:latin typeface="微软雅黑" panose="020B0503020204020204" pitchFamily="34" charset="-122"/>
                <a:ea typeface="微软雅黑" panose="020B0503020204020204" pitchFamily="34" charset="-122"/>
              </a:endParaRPr>
            </a:p>
          </p:txBody>
        </p:sp>
        <p:sp>
          <p:nvSpPr>
            <p:cNvPr id="34" name="矩形 33">
              <a:extLst>
                <a:ext uri="{FF2B5EF4-FFF2-40B4-BE49-F238E27FC236}">
                  <a16:creationId xmlns:a16="http://schemas.microsoft.com/office/drawing/2014/main" id="{0ABD1CB1-755D-5A96-4463-7EFAE00623C9}"/>
                </a:ext>
              </a:extLst>
            </p:cNvPr>
            <p:cNvSpPr/>
            <p:nvPr/>
          </p:nvSpPr>
          <p:spPr>
            <a:xfrm>
              <a:off x="3280648" y="0"/>
              <a:ext cx="1202266" cy="1706400"/>
            </a:xfrm>
            <a:prstGeom prst="rect">
              <a:avLst/>
            </a:prstGeom>
            <a:gradFill>
              <a:gsLst>
                <a:gs pos="0">
                  <a:schemeClr val="bg1">
                    <a:lumMod val="95000"/>
                    <a:alpha val="0"/>
                  </a:schemeClr>
                </a:gs>
                <a:gs pos="76000">
                  <a:schemeClr val="bg1"/>
                </a:gs>
              </a:gsLst>
              <a:lin ang="108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pic>
        <p:nvPicPr>
          <p:cNvPr id="42" name="图片 41">
            <a:extLst>
              <a:ext uri="{FF2B5EF4-FFF2-40B4-BE49-F238E27FC236}">
                <a16:creationId xmlns:a16="http://schemas.microsoft.com/office/drawing/2014/main" id="{763EE09D-2C6A-C628-AF95-1F9EB9CEB10E}"/>
              </a:ext>
            </a:extLst>
          </p:cNvPr>
          <p:cNvPicPr>
            <a:picLocks noChangeAspect="1"/>
          </p:cNvPicPr>
          <p:nvPr/>
        </p:nvPicPr>
        <p:blipFill rotWithShape="1">
          <a:blip r:embed="rId10" cstate="print">
            <a:extLst>
              <a:ext uri="{28A0092B-C50C-407E-A947-70E740481C1C}">
                <a14:useLocalDpi xmlns:a14="http://schemas.microsoft.com/office/drawing/2010/main" val="0"/>
              </a:ext>
            </a:extLst>
          </a:blip>
          <a:srcRect/>
          <a:stretch>
            <a:fillRect/>
          </a:stretch>
        </p:blipFill>
        <p:spPr>
          <a:xfrm>
            <a:off x="0" y="1711889"/>
            <a:ext cx="7556500" cy="2352111"/>
          </a:xfrm>
          <a:prstGeom prst="rect">
            <a:avLst/>
          </a:prstGeom>
        </p:spPr>
      </p:pic>
      <p:sp>
        <p:nvSpPr>
          <p:cNvPr id="43" name="矩形: 圆角 42">
            <a:extLst>
              <a:ext uri="{FF2B5EF4-FFF2-40B4-BE49-F238E27FC236}">
                <a16:creationId xmlns:a16="http://schemas.microsoft.com/office/drawing/2014/main" id="{3A3C87DB-C109-EFF3-14D9-B6678455F00B}"/>
              </a:ext>
            </a:extLst>
          </p:cNvPr>
          <p:cNvSpPr/>
          <p:nvPr/>
        </p:nvSpPr>
        <p:spPr>
          <a:xfrm>
            <a:off x="504930" y="1843690"/>
            <a:ext cx="2910957" cy="328000"/>
          </a:xfrm>
          <a:prstGeom prst="roundRect">
            <a:avLst>
              <a:gd name="adj" fmla="val 50000"/>
            </a:avLst>
          </a:prstGeom>
          <a:gradFill>
            <a:gsLst>
              <a:gs pos="0">
                <a:srgbClr val="0E76BD"/>
              </a:gs>
              <a:gs pos="50000">
                <a:schemeClr val="accent1">
                  <a:satMod val="110000"/>
                  <a:lumMod val="100000"/>
                  <a:shade val="100000"/>
                </a:schemeClr>
              </a:gs>
              <a:gs pos="100000">
                <a:srgbClr val="014B9E"/>
              </a:gs>
            </a:gsLst>
          </a:gra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1000" dirty="0"/>
              <a:t>Packet forwarding latency: &lt; 30 </a:t>
            </a:r>
            <a:r>
              <a:rPr lang="en-US" altLang="zh-CN" sz="1000" dirty="0" err="1"/>
              <a:t>ms</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44" name="矩形: 圆角 43">
            <a:extLst>
              <a:ext uri="{FF2B5EF4-FFF2-40B4-BE49-F238E27FC236}">
                <a16:creationId xmlns:a16="http://schemas.microsoft.com/office/drawing/2014/main" id="{3FFC9A3E-AC6B-E78B-80BD-9797EB1A8C0F}"/>
              </a:ext>
            </a:extLst>
          </p:cNvPr>
          <p:cNvSpPr/>
          <p:nvPr/>
        </p:nvSpPr>
        <p:spPr>
          <a:xfrm>
            <a:off x="500263" y="2260693"/>
            <a:ext cx="2920292" cy="362526"/>
          </a:xfrm>
          <a:prstGeom prst="roundRect">
            <a:avLst>
              <a:gd name="adj" fmla="val 50000"/>
            </a:avLst>
          </a:prstGeom>
          <a:gradFill>
            <a:gsLst>
              <a:gs pos="0">
                <a:srgbClr val="0E76BD"/>
              </a:gs>
              <a:gs pos="50000">
                <a:schemeClr val="accent1">
                  <a:satMod val="110000"/>
                  <a:lumMod val="100000"/>
                  <a:shade val="100000"/>
                </a:schemeClr>
              </a:gs>
              <a:gs pos="100000">
                <a:srgbClr val="014B9E"/>
              </a:gs>
            </a:gsLst>
          </a:gra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1000" dirty="0"/>
              <a:t>Concurrent sessions: 20 (unencrypted) / </a:t>
            </a:r>
          </a:p>
          <a:p>
            <a:pPr algn="ctr"/>
            <a:r>
              <a:rPr lang="en-US" altLang="zh-CN" sz="1000" dirty="0"/>
              <a:t>10 (encrypted)</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45" name="文本框 44">
            <a:extLst>
              <a:ext uri="{FF2B5EF4-FFF2-40B4-BE49-F238E27FC236}">
                <a16:creationId xmlns:a16="http://schemas.microsoft.com/office/drawing/2014/main" id="{5EE7922F-17F5-D97E-EAB0-11A5C5DE584A}"/>
              </a:ext>
            </a:extLst>
          </p:cNvPr>
          <p:cNvSpPr txBox="1"/>
          <p:nvPr/>
        </p:nvSpPr>
        <p:spPr>
          <a:xfrm>
            <a:off x="3698132" y="2010781"/>
            <a:ext cx="3635689" cy="1754326"/>
          </a:xfrm>
          <a:prstGeom prst="rect">
            <a:avLst/>
          </a:prstGeom>
          <a:noFill/>
        </p:spPr>
        <p:txBody>
          <a:bodyPr wrap="square" rtlCol="0">
            <a:spAutoFit/>
          </a:bodyPr>
          <a:lstStyle/>
          <a:p>
            <a:r>
              <a:rPr lang="en-US" altLang="zh-CN" sz="1200" dirty="0">
                <a:latin typeface="Arial" panose="020B0604020202020204" pitchFamily="34" charset="0"/>
                <a:cs typeface="Arial" panose="020B0604020202020204" pitchFamily="34" charset="0"/>
              </a:rPr>
              <a:t>The SX30 is a session border controller (SBC) designed by New Rock for small and medium-sized enterprises (SMEs). It delivers robust session-level security and data protection, ensuring secure communications across evolving enterprise voice networks. The SX30 effectively addresses challenges such as mobile workforce enablement, branch connectivity, and multi-network convergence.</a:t>
            </a:r>
            <a:endParaRPr lang="zh-CN" altLang="en-US" sz="1200" dirty="0">
              <a:latin typeface="Arial" panose="020B0604020202020204" pitchFamily="34" charset="0"/>
              <a:cs typeface="Arial" panose="020B0604020202020204" pitchFamily="34" charset="0"/>
            </a:endParaRPr>
          </a:p>
        </p:txBody>
      </p:sp>
      <p:sp>
        <p:nvSpPr>
          <p:cNvPr id="46" name="矩形: 圆角 45">
            <a:extLst>
              <a:ext uri="{FF2B5EF4-FFF2-40B4-BE49-F238E27FC236}">
                <a16:creationId xmlns:a16="http://schemas.microsoft.com/office/drawing/2014/main" id="{DA8A574C-BB5C-CADB-7F9C-9836F487C8DF}"/>
              </a:ext>
            </a:extLst>
          </p:cNvPr>
          <p:cNvSpPr/>
          <p:nvPr/>
        </p:nvSpPr>
        <p:spPr>
          <a:xfrm>
            <a:off x="444214" y="2696802"/>
            <a:ext cx="2841922" cy="362526"/>
          </a:xfrm>
          <a:prstGeom prst="roundRect">
            <a:avLst>
              <a:gd name="adj" fmla="val 50000"/>
            </a:avLst>
          </a:prstGeom>
          <a:gradFill>
            <a:gsLst>
              <a:gs pos="0">
                <a:srgbClr val="0E76BD"/>
              </a:gs>
              <a:gs pos="50000">
                <a:schemeClr val="accent1">
                  <a:satMod val="110000"/>
                  <a:lumMod val="100000"/>
                  <a:shade val="100000"/>
                </a:schemeClr>
              </a:gs>
              <a:gs pos="100000">
                <a:srgbClr val="014B9E"/>
              </a:gs>
            </a:gsLst>
          </a:gra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1000" dirty="0"/>
              <a:t>Registered users: 200 (encrypted / unencrypted)</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47" name="文本框 46">
            <a:extLst>
              <a:ext uri="{FF2B5EF4-FFF2-40B4-BE49-F238E27FC236}">
                <a16:creationId xmlns:a16="http://schemas.microsoft.com/office/drawing/2014/main" id="{8CE307C1-996E-6CCA-027D-04482A68DCB5}"/>
              </a:ext>
            </a:extLst>
          </p:cNvPr>
          <p:cNvSpPr txBox="1"/>
          <p:nvPr/>
        </p:nvSpPr>
        <p:spPr>
          <a:xfrm>
            <a:off x="196850" y="4192978"/>
            <a:ext cx="3302082" cy="1338828"/>
          </a:xfrm>
          <a:prstGeom prst="rect">
            <a:avLst/>
          </a:prstGeom>
          <a:noFill/>
        </p:spPr>
        <p:txBody>
          <a:bodyPr wrap="square" rtlCol="0">
            <a:spAutoFit/>
          </a:bodyPr>
          <a:lstStyle/>
          <a:p>
            <a:r>
              <a:rPr lang="en-US" altLang="zh-CN" sz="900" dirty="0">
                <a:latin typeface="Arial" panose="020B0604020202020204" pitchFamily="34" charset="0"/>
                <a:cs typeface="Arial" panose="020B0604020202020204" pitchFamily="34" charset="0"/>
              </a:rPr>
              <a:t>The SX30 is typically deployed at the edge of an enterprise network or VPN. It securely and efficiently connects IP sessions from remote branch offices to the enterprise’s internal unified communications system (such as an IP-PBX) over VPN or the public Internet. The SX30 can also be positioned between a carrier’s private voice network (e.g., an IMS network) and the enterprise intranet, enabling seamless access from the enterprise’s communication system to the operator’s IP-based voice services.</a:t>
            </a:r>
            <a:endParaRPr lang="zh-CN" altLang="en-US" sz="900" dirty="0">
              <a:latin typeface="Arial" panose="020B0604020202020204" pitchFamily="34" charset="0"/>
              <a:cs typeface="Arial" panose="020B0604020202020204" pitchFamily="34" charset="0"/>
            </a:endParaRPr>
          </a:p>
        </p:txBody>
      </p:sp>
      <p:sp>
        <p:nvSpPr>
          <p:cNvPr id="48" name="文本框 47">
            <a:extLst>
              <a:ext uri="{FF2B5EF4-FFF2-40B4-BE49-F238E27FC236}">
                <a16:creationId xmlns:a16="http://schemas.microsoft.com/office/drawing/2014/main" id="{2E258F53-7D1A-5BBA-0085-CB9E2123AE2E}"/>
              </a:ext>
            </a:extLst>
          </p:cNvPr>
          <p:cNvSpPr txBox="1"/>
          <p:nvPr/>
        </p:nvSpPr>
        <p:spPr>
          <a:xfrm>
            <a:off x="3687871" y="4137618"/>
            <a:ext cx="3581400" cy="2308324"/>
          </a:xfrm>
          <a:prstGeom prst="rect">
            <a:avLst/>
          </a:prstGeom>
          <a:noFill/>
        </p:spPr>
        <p:txBody>
          <a:bodyPr wrap="square" rtlCol="0">
            <a:spAutoFit/>
          </a:bodyPr>
          <a:lstStyle/>
          <a:p>
            <a:pPr algn="ctr"/>
            <a:r>
              <a:rPr lang="en-US" altLang="zh-CN" sz="1400" b="1" dirty="0"/>
              <a:t>Product Features</a:t>
            </a:r>
            <a:endParaRPr lang="en-US" altLang="zh-CN" sz="1400" dirty="0"/>
          </a:p>
          <a:p>
            <a:pPr marL="171450" indent="-171450">
              <a:buFont typeface="Arial" panose="020B0604020202020204" pitchFamily="34" charset="0"/>
              <a:buChar char="•"/>
            </a:pPr>
            <a:r>
              <a:rPr lang="en-US" altLang="zh-CN" sz="900" dirty="0">
                <a:latin typeface="Arial" panose="020B0604020202020204" pitchFamily="34" charset="0"/>
                <a:cs typeface="Arial" panose="020B0604020202020204" pitchFamily="34" charset="0"/>
              </a:rPr>
              <a:t>Firewall/NAT traversal capability</a:t>
            </a:r>
          </a:p>
          <a:p>
            <a:pPr marL="171450" indent="-171450">
              <a:buFont typeface="Arial" panose="020B0604020202020204" pitchFamily="34" charset="0"/>
              <a:buChar char="•"/>
            </a:pPr>
            <a:r>
              <a:rPr lang="en-US" altLang="zh-CN" sz="900" dirty="0">
                <a:latin typeface="Arial" panose="020B0604020202020204" pitchFamily="34" charset="0"/>
                <a:cs typeface="Arial" panose="020B0604020202020204" pitchFamily="34" charset="0"/>
              </a:rPr>
              <a:t>Voice proxy for inter-network IP phone communication</a:t>
            </a:r>
          </a:p>
          <a:p>
            <a:pPr marL="171450" indent="-171450">
              <a:buFont typeface="Arial" panose="020B0604020202020204" pitchFamily="34" charset="0"/>
              <a:buChar char="•"/>
            </a:pPr>
            <a:r>
              <a:rPr lang="en-US" altLang="zh-CN" sz="900" dirty="0">
                <a:latin typeface="Arial" panose="020B0604020202020204" pitchFamily="34" charset="0"/>
                <a:cs typeface="Arial" panose="020B0604020202020204" pitchFamily="34" charset="0"/>
              </a:rPr>
              <a:t>Encryption and decryption of signaling and media streams for secure communications</a:t>
            </a:r>
          </a:p>
          <a:p>
            <a:pPr marL="171450" indent="-171450">
              <a:buFont typeface="Arial" panose="020B0604020202020204" pitchFamily="34" charset="0"/>
              <a:buChar char="•"/>
            </a:pPr>
            <a:r>
              <a:rPr lang="en-US" altLang="zh-CN" sz="900" dirty="0">
                <a:latin typeface="Arial" panose="020B0604020202020204" pitchFamily="34" charset="0"/>
                <a:cs typeface="Arial" panose="020B0604020202020204" pitchFamily="34" charset="0"/>
              </a:rPr>
              <a:t>Voice quality monitoring (e.g., packet loss rate) to ensure call quality</a:t>
            </a:r>
          </a:p>
          <a:p>
            <a:pPr marL="171450" indent="-171450">
              <a:buFont typeface="Arial" panose="020B0604020202020204" pitchFamily="34" charset="0"/>
              <a:buChar char="•"/>
            </a:pPr>
            <a:r>
              <a:rPr lang="en-US" altLang="zh-CN" sz="900" dirty="0">
                <a:latin typeface="Arial" panose="020B0604020202020204" pitchFamily="34" charset="0"/>
                <a:cs typeface="Arial" panose="020B0604020202020204" pitchFamily="34" charset="0"/>
              </a:rPr>
              <a:t>SIP terminal registration and authentication</a:t>
            </a:r>
          </a:p>
          <a:p>
            <a:pPr marL="171450" indent="-171450">
              <a:buFont typeface="Arial" panose="020B0604020202020204" pitchFamily="34" charset="0"/>
              <a:buChar char="•"/>
            </a:pPr>
            <a:r>
              <a:rPr lang="en-US" altLang="zh-CN" sz="900" dirty="0">
                <a:latin typeface="Arial" panose="020B0604020202020204" pitchFamily="34" charset="0"/>
                <a:cs typeface="Arial" panose="020B0604020202020204" pitchFamily="34" charset="0"/>
              </a:rPr>
              <a:t>Network failover and disaster recovery support</a:t>
            </a:r>
          </a:p>
          <a:p>
            <a:pPr marL="171450" indent="-171450">
              <a:buFont typeface="Arial" panose="020B0604020202020204" pitchFamily="34" charset="0"/>
              <a:buChar char="•"/>
            </a:pPr>
            <a:r>
              <a:rPr lang="en-US" altLang="zh-CN" sz="900" dirty="0">
                <a:latin typeface="Arial" panose="020B0604020202020204" pitchFamily="34" charset="0"/>
                <a:cs typeface="Arial" panose="020B0604020202020204" pitchFamily="34" charset="0"/>
              </a:rPr>
              <a:t>VoIP protocol port mapping and transformation</a:t>
            </a:r>
          </a:p>
          <a:p>
            <a:pPr marL="171450" indent="-171450">
              <a:buFont typeface="Arial" panose="020B0604020202020204" pitchFamily="34" charset="0"/>
              <a:buChar char="•"/>
            </a:pPr>
            <a:r>
              <a:rPr lang="en-US" altLang="zh-CN" sz="900" dirty="0">
                <a:latin typeface="Arial" panose="020B0604020202020204" pitchFamily="34" charset="0"/>
                <a:cs typeface="Arial" panose="020B0604020202020204" pitchFamily="34" charset="0"/>
              </a:rPr>
              <a:t>Security features including whitelist control, topology hiding, and SSH access</a:t>
            </a:r>
          </a:p>
          <a:p>
            <a:pPr marL="171450" indent="-171450">
              <a:buFont typeface="Arial" panose="020B0604020202020204" pitchFamily="34" charset="0"/>
              <a:buChar char="•"/>
            </a:pPr>
            <a:r>
              <a:rPr lang="en-US" altLang="zh-CN" sz="900" dirty="0">
                <a:latin typeface="Arial" panose="020B0604020202020204" pitchFamily="34" charset="0"/>
                <a:cs typeface="Arial" panose="020B0604020202020204" pitchFamily="34" charset="0"/>
              </a:rPr>
              <a:t>Gateway registration and authentication support</a:t>
            </a:r>
          </a:p>
          <a:p>
            <a:endParaRPr lang="zh-CN" altLang="en-US" dirty="0"/>
          </a:p>
        </p:txBody>
      </p:sp>
      <p:pic>
        <p:nvPicPr>
          <p:cNvPr id="49" name="图片 48" descr="OM20G正">
            <a:extLst>
              <a:ext uri="{FF2B5EF4-FFF2-40B4-BE49-F238E27FC236}">
                <a16:creationId xmlns:a16="http://schemas.microsoft.com/office/drawing/2014/main" id="{B22F5695-62A7-6946-C341-105EA48F3AD9}"/>
              </a:ext>
            </a:extLst>
          </p:cNvPr>
          <p:cNvPicPr>
            <a:picLocks noChangeAspect="1"/>
          </p:cNvPicPr>
          <p:nvPr/>
        </p:nvPicPr>
        <p:blipFill>
          <a:blip r:embed="rId11"/>
          <a:stretch>
            <a:fillRect/>
          </a:stretch>
        </p:blipFill>
        <p:spPr>
          <a:xfrm>
            <a:off x="540212" y="2549636"/>
            <a:ext cx="2840394" cy="1893373"/>
          </a:xfrm>
          <a:prstGeom prst="rect">
            <a:avLst/>
          </a:prstGeom>
        </p:spPr>
      </p:pic>
      <p:sp>
        <p:nvSpPr>
          <p:cNvPr id="50" name="矩形: 圆角 49">
            <a:extLst>
              <a:ext uri="{FF2B5EF4-FFF2-40B4-BE49-F238E27FC236}">
                <a16:creationId xmlns:a16="http://schemas.microsoft.com/office/drawing/2014/main" id="{A3059C0F-16B8-6860-DD8F-8F18B4EC19E4}"/>
              </a:ext>
            </a:extLst>
          </p:cNvPr>
          <p:cNvSpPr/>
          <p:nvPr/>
        </p:nvSpPr>
        <p:spPr>
          <a:xfrm>
            <a:off x="825149" y="5614625"/>
            <a:ext cx="1730376" cy="465492"/>
          </a:xfrm>
          <a:prstGeom prst="roundRect">
            <a:avLst>
              <a:gd name="adj" fmla="val 50000"/>
            </a:avLst>
          </a:prstGeom>
          <a:gradFill>
            <a:gsLst>
              <a:gs pos="0">
                <a:srgbClr val="0E76BD"/>
              </a:gs>
              <a:gs pos="65000">
                <a:schemeClr val="accent1">
                  <a:satMod val="110000"/>
                  <a:lumMod val="100000"/>
                  <a:shade val="100000"/>
                </a:schemeClr>
              </a:gs>
              <a:gs pos="100000">
                <a:srgbClr val="16589D"/>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900" b="1" spc="10" dirty="0">
                <a:solidFill>
                  <a:schemeClr val="bg1"/>
                </a:solidFill>
                <a:latin typeface="DengXian" panose="02010600030101010101" pitchFamily="2" charset="-122"/>
                <a:ea typeface="DengXian" panose="02010600030101010101" pitchFamily="2" charset="-122"/>
                <a:cs typeface="Noto Sans CJK HK"/>
              </a:rPr>
              <a:t>Integration &amp; Interoperability</a:t>
            </a:r>
            <a:endParaRPr lang="zh-CN" altLang="en-US" sz="900" b="1" dirty="0">
              <a:solidFill>
                <a:schemeClr val="bg1"/>
              </a:solidFill>
              <a:latin typeface="微软雅黑" panose="020B0503020204020204" pitchFamily="34" charset="-122"/>
              <a:ea typeface="微软雅黑" panose="020B0503020204020204" pitchFamily="34" charset="-122"/>
            </a:endParaRPr>
          </a:p>
        </p:txBody>
      </p:sp>
      <p:sp>
        <p:nvSpPr>
          <p:cNvPr id="51" name="文本框 50">
            <a:extLst>
              <a:ext uri="{FF2B5EF4-FFF2-40B4-BE49-F238E27FC236}">
                <a16:creationId xmlns:a16="http://schemas.microsoft.com/office/drawing/2014/main" id="{E024CFBA-9CAA-4CB8-E26F-1ED0E4261880}"/>
              </a:ext>
            </a:extLst>
          </p:cNvPr>
          <p:cNvSpPr txBox="1"/>
          <p:nvPr/>
        </p:nvSpPr>
        <p:spPr>
          <a:xfrm>
            <a:off x="196850" y="6131554"/>
            <a:ext cx="3299650" cy="646331"/>
          </a:xfrm>
          <a:prstGeom prst="rect">
            <a:avLst/>
          </a:prstGeom>
          <a:noFill/>
        </p:spPr>
        <p:txBody>
          <a:bodyPr wrap="square" rtlCol="0">
            <a:spAutoFit/>
          </a:bodyPr>
          <a:lstStyle/>
          <a:p>
            <a:r>
              <a:rPr lang="en-US" altLang="zh-CN" sz="900" dirty="0">
                <a:latin typeface="Arial" panose="020B0604020202020204" pitchFamily="34" charset="0"/>
                <a:cs typeface="Arial" panose="020B0604020202020204" pitchFamily="34" charset="0"/>
              </a:rPr>
              <a:t>The SX30 Session Border Controller is compatible with mainstream signaling and media protocols, bridging differences across vendors, solutions, and networks to enable true unified communications for enterprises.</a:t>
            </a:r>
            <a:endParaRPr lang="zh-CN" altLang="en-US" sz="900" dirty="0">
              <a:latin typeface="Arial" panose="020B0604020202020204" pitchFamily="34" charset="0"/>
              <a:cs typeface="Arial" panose="020B0604020202020204" pitchFamily="34" charset="0"/>
            </a:endParaRPr>
          </a:p>
        </p:txBody>
      </p:sp>
      <p:sp>
        <p:nvSpPr>
          <p:cNvPr id="52" name="矩形: 圆角 51">
            <a:extLst>
              <a:ext uri="{FF2B5EF4-FFF2-40B4-BE49-F238E27FC236}">
                <a16:creationId xmlns:a16="http://schemas.microsoft.com/office/drawing/2014/main" id="{88867ED1-5220-FA73-0A49-A99016375F79}"/>
              </a:ext>
            </a:extLst>
          </p:cNvPr>
          <p:cNvSpPr/>
          <p:nvPr/>
        </p:nvSpPr>
        <p:spPr>
          <a:xfrm>
            <a:off x="825149" y="6832661"/>
            <a:ext cx="1730376" cy="465492"/>
          </a:xfrm>
          <a:prstGeom prst="roundRect">
            <a:avLst>
              <a:gd name="adj" fmla="val 50000"/>
            </a:avLst>
          </a:prstGeom>
          <a:gradFill>
            <a:gsLst>
              <a:gs pos="0">
                <a:srgbClr val="0E76BD"/>
              </a:gs>
              <a:gs pos="65000">
                <a:schemeClr val="accent1">
                  <a:satMod val="110000"/>
                  <a:lumMod val="100000"/>
                  <a:shade val="100000"/>
                </a:schemeClr>
              </a:gs>
              <a:gs pos="100000">
                <a:srgbClr val="16589D"/>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900" b="1" spc="10" dirty="0">
                <a:solidFill>
                  <a:schemeClr val="bg1"/>
                </a:solidFill>
                <a:latin typeface="DengXian" panose="02010600030101010101" pitchFamily="2" charset="-122"/>
                <a:ea typeface="DengXian" panose="02010600030101010101" pitchFamily="2" charset="-122"/>
              </a:rPr>
              <a:t>Rich-Features</a:t>
            </a:r>
            <a:endParaRPr lang="zh-CN" altLang="en-US" sz="900" b="1" dirty="0">
              <a:solidFill>
                <a:schemeClr val="bg1"/>
              </a:solidFill>
              <a:latin typeface="微软雅黑" panose="020B0503020204020204" pitchFamily="34" charset="-122"/>
              <a:ea typeface="微软雅黑" panose="020B0503020204020204" pitchFamily="34" charset="-122"/>
            </a:endParaRPr>
          </a:p>
        </p:txBody>
      </p:sp>
      <p:sp>
        <p:nvSpPr>
          <p:cNvPr id="53" name="文本框 52">
            <a:extLst>
              <a:ext uri="{FF2B5EF4-FFF2-40B4-BE49-F238E27FC236}">
                <a16:creationId xmlns:a16="http://schemas.microsoft.com/office/drawing/2014/main" id="{A504F053-DB3C-0B5A-B3AE-B3D10AFCE05F}"/>
              </a:ext>
            </a:extLst>
          </p:cNvPr>
          <p:cNvSpPr txBox="1"/>
          <p:nvPr/>
        </p:nvSpPr>
        <p:spPr>
          <a:xfrm>
            <a:off x="169708" y="7386350"/>
            <a:ext cx="3406903" cy="784830"/>
          </a:xfrm>
          <a:prstGeom prst="rect">
            <a:avLst/>
          </a:prstGeom>
          <a:noFill/>
        </p:spPr>
        <p:txBody>
          <a:bodyPr wrap="square" rtlCol="0">
            <a:spAutoFit/>
          </a:bodyPr>
          <a:lstStyle/>
          <a:p>
            <a:r>
              <a:rPr lang="en-US" altLang="zh-CN" sz="900" dirty="0">
                <a:latin typeface="Arial" panose="020B0604020202020204" pitchFamily="34" charset="0"/>
                <a:cs typeface="Arial" panose="020B0604020202020204" pitchFamily="34" charset="0"/>
              </a:rPr>
              <a:t>The SX30 Session Border Controller not only supports SIP/IMS interconnection solutions for enterprise users but also delivers full-featured SBC capabilities—including branch networking, cross-network communication, and seamless integration between heterogeneous communication systems.</a:t>
            </a:r>
            <a:endParaRPr lang="zh-CN" altLang="en-US" sz="900" dirty="0">
              <a:latin typeface="Arial" panose="020B0604020202020204" pitchFamily="34" charset="0"/>
              <a:cs typeface="Arial" panose="020B0604020202020204" pitchFamily="34" charset="0"/>
            </a:endParaRPr>
          </a:p>
        </p:txBody>
      </p:sp>
      <p:sp>
        <p:nvSpPr>
          <p:cNvPr id="54" name="矩形: 圆角 53">
            <a:extLst>
              <a:ext uri="{FF2B5EF4-FFF2-40B4-BE49-F238E27FC236}">
                <a16:creationId xmlns:a16="http://schemas.microsoft.com/office/drawing/2014/main" id="{8EA29251-6281-D33E-68F9-730E58692F47}"/>
              </a:ext>
            </a:extLst>
          </p:cNvPr>
          <p:cNvSpPr/>
          <p:nvPr/>
        </p:nvSpPr>
        <p:spPr>
          <a:xfrm>
            <a:off x="606942" y="8232090"/>
            <a:ext cx="2141157" cy="371639"/>
          </a:xfrm>
          <a:prstGeom prst="roundRect">
            <a:avLst>
              <a:gd name="adj" fmla="val 50000"/>
            </a:avLst>
          </a:prstGeom>
          <a:gradFill>
            <a:gsLst>
              <a:gs pos="0">
                <a:srgbClr val="0E76BD"/>
              </a:gs>
              <a:gs pos="65000">
                <a:schemeClr val="accent1">
                  <a:satMod val="110000"/>
                  <a:lumMod val="100000"/>
                  <a:shade val="100000"/>
                </a:schemeClr>
              </a:gs>
              <a:gs pos="100000">
                <a:srgbClr val="16589D"/>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900" b="1" spc="10" dirty="0">
                <a:solidFill>
                  <a:schemeClr val="bg1"/>
                </a:solidFill>
                <a:latin typeface="DengXian" panose="02010600030101010101" pitchFamily="2" charset="-122"/>
                <a:ea typeface="DengXian" panose="02010600030101010101" pitchFamily="2" charset="-122"/>
              </a:rPr>
              <a:t>Convenient management</a:t>
            </a:r>
            <a:endParaRPr lang="zh-CN" altLang="en-US" sz="900" b="1" dirty="0">
              <a:solidFill>
                <a:schemeClr val="bg1"/>
              </a:solidFill>
              <a:latin typeface="微软雅黑" panose="020B0503020204020204" pitchFamily="34" charset="-122"/>
              <a:ea typeface="微软雅黑" panose="020B0503020204020204" pitchFamily="34" charset="-122"/>
            </a:endParaRPr>
          </a:p>
        </p:txBody>
      </p:sp>
      <p:sp>
        <p:nvSpPr>
          <p:cNvPr id="55" name="文本框 54">
            <a:extLst>
              <a:ext uri="{FF2B5EF4-FFF2-40B4-BE49-F238E27FC236}">
                <a16:creationId xmlns:a16="http://schemas.microsoft.com/office/drawing/2014/main" id="{62C17BCD-849D-756C-EE19-469D0A20C911}"/>
              </a:ext>
            </a:extLst>
          </p:cNvPr>
          <p:cNvSpPr txBox="1"/>
          <p:nvPr/>
        </p:nvSpPr>
        <p:spPr>
          <a:xfrm>
            <a:off x="223334" y="8706143"/>
            <a:ext cx="3299650" cy="646331"/>
          </a:xfrm>
          <a:prstGeom prst="rect">
            <a:avLst/>
          </a:prstGeom>
          <a:noFill/>
        </p:spPr>
        <p:txBody>
          <a:bodyPr wrap="square" rtlCol="0">
            <a:spAutoFit/>
          </a:bodyPr>
          <a:lstStyle/>
          <a:p>
            <a:r>
              <a:rPr lang="en-US" altLang="zh-CN" sz="900" dirty="0">
                <a:latin typeface="Arial" panose="020B0604020202020204" pitchFamily="34" charset="0"/>
                <a:cs typeface="Arial" panose="020B0604020202020204" pitchFamily="34" charset="0"/>
              </a:rPr>
              <a:t>The SX30 Session Border Controller features an intuitive web-based graphical interface for easy operation. It supports remote upgrades and maintenance, ensuring hassle-free day-to-day management.</a:t>
            </a:r>
            <a:endParaRPr lang="zh-CN" altLang="en-US" sz="900" dirty="0">
              <a:latin typeface="Arial" panose="020B0604020202020204" pitchFamily="34" charset="0"/>
              <a:cs typeface="Arial" panose="020B0604020202020204" pitchFamily="34" charset="0"/>
            </a:endParaRPr>
          </a:p>
        </p:txBody>
      </p:sp>
      <p:sp>
        <p:nvSpPr>
          <p:cNvPr id="56" name="文本框 55">
            <a:extLst>
              <a:ext uri="{FF2B5EF4-FFF2-40B4-BE49-F238E27FC236}">
                <a16:creationId xmlns:a16="http://schemas.microsoft.com/office/drawing/2014/main" id="{35C71DCC-DC8D-67CD-7FA3-4C06D0603E5B}"/>
              </a:ext>
            </a:extLst>
          </p:cNvPr>
          <p:cNvSpPr txBox="1"/>
          <p:nvPr/>
        </p:nvSpPr>
        <p:spPr>
          <a:xfrm>
            <a:off x="3884599" y="6905738"/>
            <a:ext cx="3351318" cy="784830"/>
          </a:xfrm>
          <a:prstGeom prst="rect">
            <a:avLst/>
          </a:prstGeom>
          <a:noFill/>
        </p:spPr>
        <p:txBody>
          <a:bodyPr wrap="square" rtlCol="0">
            <a:spAutoFit/>
          </a:bodyPr>
          <a:lstStyle/>
          <a:p>
            <a:r>
              <a:rPr lang="en-US" altLang="zh-CN" sz="900" dirty="0">
                <a:latin typeface="Arial" panose="020B0604020202020204" pitchFamily="34" charset="0"/>
                <a:cs typeface="Arial" panose="020B0604020202020204" pitchFamily="34" charset="0"/>
              </a:rPr>
              <a:t>As a network edge device, the New Rock SX30 Session Border Controller mitigates system resource exhaustion caused by abnormal service requests such as DoS/DDoS and UDP/TCP floods, delivering comprehensive network security protection for enterprises.</a:t>
            </a:r>
            <a:endParaRPr lang="zh-CN" altLang="en-US" sz="900" dirty="0">
              <a:latin typeface="Arial" panose="020B0604020202020204" pitchFamily="34" charset="0"/>
              <a:cs typeface="Arial" panose="020B0604020202020204" pitchFamily="34" charset="0"/>
            </a:endParaRPr>
          </a:p>
        </p:txBody>
      </p:sp>
      <p:sp>
        <p:nvSpPr>
          <p:cNvPr id="57" name="矩形: 圆角 56">
            <a:extLst>
              <a:ext uri="{FF2B5EF4-FFF2-40B4-BE49-F238E27FC236}">
                <a16:creationId xmlns:a16="http://schemas.microsoft.com/office/drawing/2014/main" id="{F6D62BA3-FAF2-9D03-561A-CA77B0082F78}"/>
              </a:ext>
            </a:extLst>
          </p:cNvPr>
          <p:cNvSpPr/>
          <p:nvPr/>
        </p:nvSpPr>
        <p:spPr>
          <a:xfrm>
            <a:off x="4500521" y="6370739"/>
            <a:ext cx="1730376" cy="465492"/>
          </a:xfrm>
          <a:prstGeom prst="roundRect">
            <a:avLst>
              <a:gd name="adj" fmla="val 50000"/>
            </a:avLst>
          </a:prstGeom>
          <a:gradFill>
            <a:gsLst>
              <a:gs pos="0">
                <a:srgbClr val="0E76BD"/>
              </a:gs>
              <a:gs pos="65000">
                <a:schemeClr val="accent1">
                  <a:satMod val="110000"/>
                  <a:lumMod val="100000"/>
                  <a:shade val="100000"/>
                </a:schemeClr>
              </a:gs>
              <a:gs pos="100000">
                <a:srgbClr val="16589D"/>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900" dirty="0"/>
              <a:t>High Security</a:t>
            </a:r>
            <a:endParaRPr lang="zh-CN" altLang="en-US" sz="900" b="1" dirty="0">
              <a:solidFill>
                <a:schemeClr val="bg1"/>
              </a:solidFill>
              <a:latin typeface="微软雅黑" panose="020B0503020204020204" pitchFamily="34" charset="-122"/>
              <a:ea typeface="微软雅黑" panose="020B0503020204020204" pitchFamily="34" charset="-122"/>
            </a:endParaRPr>
          </a:p>
        </p:txBody>
      </p:sp>
      <p:sp>
        <p:nvSpPr>
          <p:cNvPr id="58" name="矩形: 圆角 57">
            <a:extLst>
              <a:ext uri="{FF2B5EF4-FFF2-40B4-BE49-F238E27FC236}">
                <a16:creationId xmlns:a16="http://schemas.microsoft.com/office/drawing/2014/main" id="{F1DB4219-C1CC-2758-FD36-6CD4F33BDB5F}"/>
              </a:ext>
            </a:extLst>
          </p:cNvPr>
          <p:cNvSpPr/>
          <p:nvPr/>
        </p:nvSpPr>
        <p:spPr>
          <a:xfrm>
            <a:off x="4500521" y="8124220"/>
            <a:ext cx="1730376" cy="465492"/>
          </a:xfrm>
          <a:prstGeom prst="roundRect">
            <a:avLst>
              <a:gd name="adj" fmla="val 50000"/>
            </a:avLst>
          </a:prstGeom>
          <a:gradFill>
            <a:gsLst>
              <a:gs pos="0">
                <a:srgbClr val="0E76BD"/>
              </a:gs>
              <a:gs pos="65000">
                <a:schemeClr val="accent1">
                  <a:satMod val="110000"/>
                  <a:lumMod val="100000"/>
                  <a:shade val="100000"/>
                </a:schemeClr>
              </a:gs>
              <a:gs pos="100000">
                <a:srgbClr val="16589D"/>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900" b="1" spc="10" dirty="0">
                <a:solidFill>
                  <a:schemeClr val="bg1"/>
                </a:solidFill>
                <a:latin typeface="DengXian" panose="02010600030101010101" pitchFamily="2" charset="-122"/>
                <a:ea typeface="DengXian" panose="02010600030101010101" pitchFamily="2" charset="-122"/>
              </a:rPr>
              <a:t>High Compatible</a:t>
            </a:r>
            <a:endParaRPr lang="zh-CN" altLang="en-US" sz="900" b="1" dirty="0">
              <a:solidFill>
                <a:schemeClr val="bg1"/>
              </a:solidFill>
              <a:latin typeface="微软雅黑" panose="020B0503020204020204" pitchFamily="34" charset="-122"/>
              <a:ea typeface="微软雅黑" panose="020B0503020204020204" pitchFamily="34" charset="-122"/>
            </a:endParaRPr>
          </a:p>
        </p:txBody>
      </p:sp>
      <p:sp>
        <p:nvSpPr>
          <p:cNvPr id="59" name="文本框 58">
            <a:extLst>
              <a:ext uri="{FF2B5EF4-FFF2-40B4-BE49-F238E27FC236}">
                <a16:creationId xmlns:a16="http://schemas.microsoft.com/office/drawing/2014/main" id="{E1A94194-B095-F53A-609F-F9CB59F27524}"/>
              </a:ext>
            </a:extLst>
          </p:cNvPr>
          <p:cNvSpPr txBox="1"/>
          <p:nvPr/>
        </p:nvSpPr>
        <p:spPr>
          <a:xfrm>
            <a:off x="3862916" y="8632348"/>
            <a:ext cx="3414821" cy="646331"/>
          </a:xfrm>
          <a:prstGeom prst="rect">
            <a:avLst/>
          </a:prstGeom>
          <a:noFill/>
        </p:spPr>
        <p:txBody>
          <a:bodyPr wrap="square" rtlCol="0">
            <a:spAutoFit/>
          </a:bodyPr>
          <a:lstStyle/>
          <a:p>
            <a:r>
              <a:rPr lang="en-US" altLang="zh-CN" sz="900" dirty="0">
                <a:latin typeface="Arial" panose="020B0604020202020204" pitchFamily="34" charset="0"/>
                <a:cs typeface="Arial" panose="020B0604020202020204" pitchFamily="34" charset="0"/>
              </a:rPr>
              <a:t>The SX30 Session Border Controller supports a wide range of protocols—including IPv4, UDP/TCP, RTP/RTCP/MSRP, TLS/SRTP, SIP/IMS, HTTP/HTTPS, and NTP/SNTP—offering robust compatibility.</a:t>
            </a:r>
            <a:endParaRPr lang="zh-CN" altLang="en-US" sz="900" dirty="0">
              <a:latin typeface="Arial" panose="020B0604020202020204" pitchFamily="34" charset="0"/>
              <a:cs typeface="Arial" panose="020B0604020202020204"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7D18C34C-8934-7043-4127-23AA2BFE4289}"/>
            </a:ext>
          </a:extLst>
        </p:cNvPr>
        <p:cNvGrpSpPr/>
        <p:nvPr/>
      </p:nvGrpSpPr>
      <p:grpSpPr>
        <a:xfrm>
          <a:off x="0" y="0"/>
          <a:ext cx="0" cy="0"/>
          <a:chOff x="0" y="0"/>
          <a:chExt cx="0" cy="0"/>
        </a:xfrm>
      </p:grpSpPr>
      <p:pic>
        <p:nvPicPr>
          <p:cNvPr id="2" name="object 2">
            <a:extLst>
              <a:ext uri="{FF2B5EF4-FFF2-40B4-BE49-F238E27FC236}">
                <a16:creationId xmlns:a16="http://schemas.microsoft.com/office/drawing/2014/main" id="{BE5A249E-D787-E7BF-2229-227200A669CE}"/>
              </a:ext>
            </a:extLst>
          </p:cNvPr>
          <p:cNvPicPr/>
          <p:nvPr/>
        </p:nvPicPr>
        <p:blipFill>
          <a:blip r:embed="rId2" cstate="print"/>
          <a:stretch>
            <a:fillRect/>
          </a:stretch>
        </p:blipFill>
        <p:spPr>
          <a:xfrm>
            <a:off x="2953372" y="162903"/>
            <a:ext cx="4606683" cy="658380"/>
          </a:xfrm>
          <a:prstGeom prst="rect">
            <a:avLst/>
          </a:prstGeom>
        </p:spPr>
      </p:pic>
      <p:pic>
        <p:nvPicPr>
          <p:cNvPr id="4" name="object 4">
            <a:extLst>
              <a:ext uri="{FF2B5EF4-FFF2-40B4-BE49-F238E27FC236}">
                <a16:creationId xmlns:a16="http://schemas.microsoft.com/office/drawing/2014/main" id="{17ABA0B3-22F1-764C-E217-1DBDDF247564}"/>
              </a:ext>
            </a:extLst>
          </p:cNvPr>
          <p:cNvPicPr/>
          <p:nvPr/>
        </p:nvPicPr>
        <p:blipFill>
          <a:blip r:embed="rId3" cstate="print"/>
          <a:stretch>
            <a:fillRect/>
          </a:stretch>
        </p:blipFill>
        <p:spPr>
          <a:xfrm>
            <a:off x="613435" y="256451"/>
            <a:ext cx="576402" cy="282574"/>
          </a:xfrm>
          <a:prstGeom prst="rect">
            <a:avLst/>
          </a:prstGeom>
        </p:spPr>
      </p:pic>
      <p:grpSp>
        <p:nvGrpSpPr>
          <p:cNvPr id="5" name="object 5">
            <a:extLst>
              <a:ext uri="{FF2B5EF4-FFF2-40B4-BE49-F238E27FC236}">
                <a16:creationId xmlns:a16="http://schemas.microsoft.com/office/drawing/2014/main" id="{4AC2B007-104E-2DC1-98DE-C145ECB45425}"/>
              </a:ext>
            </a:extLst>
          </p:cNvPr>
          <p:cNvGrpSpPr/>
          <p:nvPr/>
        </p:nvGrpSpPr>
        <p:grpSpPr>
          <a:xfrm>
            <a:off x="276961" y="585088"/>
            <a:ext cx="1249680" cy="139700"/>
            <a:chOff x="276961" y="585088"/>
            <a:chExt cx="1249680" cy="139700"/>
          </a:xfrm>
        </p:grpSpPr>
        <p:pic>
          <p:nvPicPr>
            <p:cNvPr id="6" name="object 6">
              <a:extLst>
                <a:ext uri="{FF2B5EF4-FFF2-40B4-BE49-F238E27FC236}">
                  <a16:creationId xmlns:a16="http://schemas.microsoft.com/office/drawing/2014/main" id="{EA2BD0B8-E5E8-D499-9316-6F5DDCB6A14B}"/>
                </a:ext>
              </a:extLst>
            </p:cNvPr>
            <p:cNvPicPr/>
            <p:nvPr/>
          </p:nvPicPr>
          <p:blipFill>
            <a:blip r:embed="rId4" cstate="print"/>
            <a:stretch>
              <a:fillRect/>
            </a:stretch>
          </p:blipFill>
          <p:spPr>
            <a:xfrm>
              <a:off x="1045610" y="585088"/>
              <a:ext cx="480546" cy="139700"/>
            </a:xfrm>
            <a:prstGeom prst="rect">
              <a:avLst/>
            </a:prstGeom>
          </p:spPr>
        </p:pic>
        <p:pic>
          <p:nvPicPr>
            <p:cNvPr id="7" name="object 7">
              <a:extLst>
                <a:ext uri="{FF2B5EF4-FFF2-40B4-BE49-F238E27FC236}">
                  <a16:creationId xmlns:a16="http://schemas.microsoft.com/office/drawing/2014/main" id="{02153FF6-7124-6A47-4886-CBDA4B3B80CE}"/>
                </a:ext>
              </a:extLst>
            </p:cNvPr>
            <p:cNvPicPr/>
            <p:nvPr/>
          </p:nvPicPr>
          <p:blipFill>
            <a:blip r:embed="rId5" cstate="print"/>
            <a:stretch>
              <a:fillRect/>
            </a:stretch>
          </p:blipFill>
          <p:spPr>
            <a:xfrm>
              <a:off x="864115" y="585668"/>
              <a:ext cx="162091" cy="138772"/>
            </a:xfrm>
            <a:prstGeom prst="rect">
              <a:avLst/>
            </a:prstGeom>
          </p:spPr>
        </p:pic>
        <p:pic>
          <p:nvPicPr>
            <p:cNvPr id="8" name="object 8">
              <a:extLst>
                <a:ext uri="{FF2B5EF4-FFF2-40B4-BE49-F238E27FC236}">
                  <a16:creationId xmlns:a16="http://schemas.microsoft.com/office/drawing/2014/main" id="{6BCB93E5-28B7-F4F9-A65B-594D7CBF6A87}"/>
                </a:ext>
              </a:extLst>
            </p:cNvPr>
            <p:cNvPicPr/>
            <p:nvPr/>
          </p:nvPicPr>
          <p:blipFill>
            <a:blip r:embed="rId6" cstate="print"/>
            <a:stretch>
              <a:fillRect/>
            </a:stretch>
          </p:blipFill>
          <p:spPr>
            <a:xfrm>
              <a:off x="276961" y="585659"/>
              <a:ext cx="145897" cy="138785"/>
            </a:xfrm>
            <a:prstGeom prst="rect">
              <a:avLst/>
            </a:prstGeom>
          </p:spPr>
        </p:pic>
        <p:pic>
          <p:nvPicPr>
            <p:cNvPr id="9" name="object 9">
              <a:extLst>
                <a:ext uri="{FF2B5EF4-FFF2-40B4-BE49-F238E27FC236}">
                  <a16:creationId xmlns:a16="http://schemas.microsoft.com/office/drawing/2014/main" id="{CE16DAA8-71A9-6E94-B5E5-38C3A19432CF}"/>
                </a:ext>
              </a:extLst>
            </p:cNvPr>
            <p:cNvPicPr/>
            <p:nvPr/>
          </p:nvPicPr>
          <p:blipFill>
            <a:blip r:embed="rId7" cstate="print"/>
            <a:stretch>
              <a:fillRect/>
            </a:stretch>
          </p:blipFill>
          <p:spPr>
            <a:xfrm>
              <a:off x="444214" y="585661"/>
              <a:ext cx="380928" cy="138785"/>
            </a:xfrm>
            <a:prstGeom prst="rect">
              <a:avLst/>
            </a:prstGeom>
          </p:spPr>
        </p:pic>
      </p:grpSp>
      <p:sp>
        <p:nvSpPr>
          <p:cNvPr id="12" name="object 12">
            <a:extLst>
              <a:ext uri="{FF2B5EF4-FFF2-40B4-BE49-F238E27FC236}">
                <a16:creationId xmlns:a16="http://schemas.microsoft.com/office/drawing/2014/main" id="{2EC6E650-86F3-1387-E982-6B37BD9F076B}"/>
              </a:ext>
            </a:extLst>
          </p:cNvPr>
          <p:cNvSpPr txBox="1"/>
          <p:nvPr/>
        </p:nvSpPr>
        <p:spPr>
          <a:xfrm>
            <a:off x="2917245" y="981824"/>
            <a:ext cx="2122755" cy="197490"/>
          </a:xfrm>
          <a:prstGeom prst="rect">
            <a:avLst/>
          </a:prstGeom>
        </p:spPr>
        <p:txBody>
          <a:bodyPr vert="horz" wrap="square" lIns="0" tIns="12700" rIns="0" bIns="0" rtlCol="0">
            <a:spAutoFit/>
          </a:bodyPr>
          <a:lstStyle/>
          <a:p>
            <a:pPr marL="12700">
              <a:lnSpc>
                <a:spcPct val="100000"/>
              </a:lnSpc>
              <a:spcBef>
                <a:spcPts val="100"/>
              </a:spcBef>
            </a:pPr>
            <a:r>
              <a:rPr sz="1200" b="1" dirty="0">
                <a:solidFill>
                  <a:srgbClr val="CE2E5D"/>
                </a:solidFill>
                <a:latin typeface="Arial"/>
                <a:cs typeface="Arial"/>
              </a:rPr>
              <a:t>Technical</a:t>
            </a:r>
            <a:r>
              <a:rPr sz="1200" b="1" spc="-65" dirty="0">
                <a:solidFill>
                  <a:srgbClr val="CE2E5D"/>
                </a:solidFill>
                <a:latin typeface="Arial"/>
                <a:cs typeface="Arial"/>
              </a:rPr>
              <a:t> </a:t>
            </a:r>
            <a:r>
              <a:rPr lang="en-US" sz="1200" b="1" spc="-5" dirty="0">
                <a:solidFill>
                  <a:srgbClr val="CE2E5D"/>
                </a:solidFill>
                <a:latin typeface="Arial"/>
                <a:cs typeface="Arial"/>
              </a:rPr>
              <a:t>S</a:t>
            </a:r>
            <a:r>
              <a:rPr sz="1200" b="1" spc="-5" dirty="0">
                <a:solidFill>
                  <a:srgbClr val="CE2E5D"/>
                </a:solidFill>
                <a:latin typeface="Arial"/>
                <a:cs typeface="Arial"/>
              </a:rPr>
              <a:t>pecifications</a:t>
            </a:r>
            <a:endParaRPr sz="1200" dirty="0">
              <a:latin typeface="Arial"/>
              <a:cs typeface="Arial"/>
            </a:endParaRPr>
          </a:p>
        </p:txBody>
      </p:sp>
      <p:grpSp>
        <p:nvGrpSpPr>
          <p:cNvPr id="22" name="object 22">
            <a:extLst>
              <a:ext uri="{FF2B5EF4-FFF2-40B4-BE49-F238E27FC236}">
                <a16:creationId xmlns:a16="http://schemas.microsoft.com/office/drawing/2014/main" id="{2CF38EE8-81AC-A0C8-ABBF-3624EDDF49A0}"/>
              </a:ext>
            </a:extLst>
          </p:cNvPr>
          <p:cNvGrpSpPr/>
          <p:nvPr/>
        </p:nvGrpSpPr>
        <p:grpSpPr>
          <a:xfrm>
            <a:off x="-12" y="9777641"/>
            <a:ext cx="7560309" cy="482600"/>
            <a:chOff x="-12" y="9777641"/>
            <a:chExt cx="7560309" cy="482600"/>
          </a:xfrm>
        </p:grpSpPr>
        <p:sp>
          <p:nvSpPr>
            <p:cNvPr id="23" name="object 23">
              <a:extLst>
                <a:ext uri="{FF2B5EF4-FFF2-40B4-BE49-F238E27FC236}">
                  <a16:creationId xmlns:a16="http://schemas.microsoft.com/office/drawing/2014/main" id="{81CC888A-2495-8216-5755-EE181B5C0B6C}"/>
                </a:ext>
              </a:extLst>
            </p:cNvPr>
            <p:cNvSpPr/>
            <p:nvPr/>
          </p:nvSpPr>
          <p:spPr>
            <a:xfrm>
              <a:off x="-12" y="9869614"/>
              <a:ext cx="7560309" cy="390525"/>
            </a:xfrm>
            <a:custGeom>
              <a:avLst/>
              <a:gdLst/>
              <a:ahLst/>
              <a:cxnLst/>
              <a:rect l="l" t="t" r="r" b="b"/>
              <a:pathLst>
                <a:path w="7560309" h="390525">
                  <a:moveTo>
                    <a:pt x="7560068" y="0"/>
                  </a:moveTo>
                  <a:lnTo>
                    <a:pt x="0" y="0"/>
                  </a:lnTo>
                  <a:lnTo>
                    <a:pt x="0" y="390334"/>
                  </a:lnTo>
                  <a:lnTo>
                    <a:pt x="7560068" y="390334"/>
                  </a:lnTo>
                  <a:lnTo>
                    <a:pt x="7560068" y="0"/>
                  </a:lnTo>
                  <a:close/>
                </a:path>
              </a:pathLst>
            </a:custGeom>
            <a:solidFill>
              <a:srgbClr val="939598"/>
            </a:solidFill>
          </p:spPr>
          <p:txBody>
            <a:bodyPr wrap="square" lIns="0" tIns="0" rIns="0" bIns="0" rtlCol="0"/>
            <a:lstStyle/>
            <a:p>
              <a:endParaRPr/>
            </a:p>
          </p:txBody>
        </p:sp>
        <p:pic>
          <p:nvPicPr>
            <p:cNvPr id="24" name="object 24">
              <a:extLst>
                <a:ext uri="{FF2B5EF4-FFF2-40B4-BE49-F238E27FC236}">
                  <a16:creationId xmlns:a16="http://schemas.microsoft.com/office/drawing/2014/main" id="{0B879098-49BA-24C0-794D-9247CF76CA39}"/>
                </a:ext>
              </a:extLst>
            </p:cNvPr>
            <p:cNvPicPr/>
            <p:nvPr/>
          </p:nvPicPr>
          <p:blipFill>
            <a:blip r:embed="rId8" cstate="print"/>
            <a:stretch>
              <a:fillRect/>
            </a:stretch>
          </p:blipFill>
          <p:spPr>
            <a:xfrm>
              <a:off x="0" y="9777641"/>
              <a:ext cx="7560055" cy="91846"/>
            </a:xfrm>
            <a:prstGeom prst="rect">
              <a:avLst/>
            </a:prstGeom>
          </p:spPr>
        </p:pic>
      </p:grpSp>
      <p:sp>
        <p:nvSpPr>
          <p:cNvPr id="25" name="object 25">
            <a:extLst>
              <a:ext uri="{FF2B5EF4-FFF2-40B4-BE49-F238E27FC236}">
                <a16:creationId xmlns:a16="http://schemas.microsoft.com/office/drawing/2014/main" id="{E3F7E4DF-8A34-8F72-9457-528AF1BC8478}"/>
              </a:ext>
            </a:extLst>
          </p:cNvPr>
          <p:cNvSpPr txBox="1"/>
          <p:nvPr/>
        </p:nvSpPr>
        <p:spPr>
          <a:xfrm>
            <a:off x="275443" y="9892852"/>
            <a:ext cx="6998970" cy="254635"/>
          </a:xfrm>
          <a:prstGeom prst="rect">
            <a:avLst/>
          </a:prstGeom>
        </p:spPr>
        <p:txBody>
          <a:bodyPr vert="horz" wrap="square" lIns="0" tIns="12700" rIns="0" bIns="0" rtlCol="0">
            <a:spAutoFit/>
          </a:bodyPr>
          <a:lstStyle/>
          <a:p>
            <a:pPr marL="12700" marR="5080" indent="12065">
              <a:lnSpc>
                <a:spcPct val="115399"/>
              </a:lnSpc>
              <a:spcBef>
                <a:spcPts val="100"/>
              </a:spcBef>
            </a:pPr>
            <a:r>
              <a:rPr sz="650" spc="-5" dirty="0">
                <a:solidFill>
                  <a:srgbClr val="FFFFFF"/>
                </a:solidFill>
                <a:latin typeface="Arial MT"/>
                <a:cs typeface="Arial MT"/>
              </a:rPr>
              <a:t>New</a:t>
            </a:r>
            <a:r>
              <a:rPr sz="650" dirty="0">
                <a:solidFill>
                  <a:srgbClr val="FFFFFF"/>
                </a:solidFill>
                <a:latin typeface="Arial MT"/>
                <a:cs typeface="Arial MT"/>
              </a:rPr>
              <a:t> </a:t>
            </a:r>
            <a:r>
              <a:rPr sz="650" spc="-5" dirty="0">
                <a:solidFill>
                  <a:srgbClr val="FFFFFF"/>
                </a:solidFill>
                <a:latin typeface="Arial MT"/>
                <a:cs typeface="Arial MT"/>
              </a:rPr>
              <a:t>Rock</a:t>
            </a:r>
            <a:r>
              <a:rPr sz="650" spc="-10" dirty="0">
                <a:solidFill>
                  <a:srgbClr val="FFFFFF"/>
                </a:solidFill>
                <a:latin typeface="Arial MT"/>
                <a:cs typeface="Arial MT"/>
              </a:rPr>
              <a:t> Technologies,</a:t>
            </a:r>
            <a:r>
              <a:rPr sz="650" dirty="0">
                <a:solidFill>
                  <a:srgbClr val="FFFFFF"/>
                </a:solidFill>
                <a:latin typeface="Arial MT"/>
                <a:cs typeface="Arial MT"/>
              </a:rPr>
              <a:t> Inc. </a:t>
            </a:r>
            <a:r>
              <a:rPr sz="650" spc="-5" dirty="0">
                <a:solidFill>
                  <a:srgbClr val="FFFFFF"/>
                </a:solidFill>
                <a:latin typeface="Arial MT"/>
                <a:cs typeface="Arial MT"/>
              </a:rPr>
              <a:t>is</a:t>
            </a:r>
            <a:r>
              <a:rPr sz="650" dirty="0">
                <a:solidFill>
                  <a:srgbClr val="FFFFFF"/>
                </a:solidFill>
                <a:latin typeface="Arial MT"/>
                <a:cs typeface="Arial MT"/>
              </a:rPr>
              <a:t> a</a:t>
            </a:r>
            <a:r>
              <a:rPr sz="650" spc="5" dirty="0">
                <a:solidFill>
                  <a:srgbClr val="FFFFFF"/>
                </a:solidFill>
                <a:latin typeface="Arial MT"/>
                <a:cs typeface="Arial MT"/>
              </a:rPr>
              <a:t> </a:t>
            </a:r>
            <a:r>
              <a:rPr sz="650" spc="-5" dirty="0">
                <a:solidFill>
                  <a:srgbClr val="FFFFFF"/>
                </a:solidFill>
                <a:latin typeface="Arial MT"/>
                <a:cs typeface="Arial MT"/>
              </a:rPr>
              <a:t>leading</a:t>
            </a:r>
            <a:r>
              <a:rPr sz="650" dirty="0">
                <a:solidFill>
                  <a:srgbClr val="FFFFFF"/>
                </a:solidFill>
                <a:latin typeface="Arial MT"/>
                <a:cs typeface="Arial MT"/>
              </a:rPr>
              <a:t> </a:t>
            </a:r>
            <a:r>
              <a:rPr sz="650" spc="-5" dirty="0">
                <a:solidFill>
                  <a:srgbClr val="FFFFFF"/>
                </a:solidFill>
                <a:latin typeface="Arial MT"/>
                <a:cs typeface="Arial MT"/>
              </a:rPr>
              <a:t>provider</a:t>
            </a:r>
            <a:r>
              <a:rPr sz="650" dirty="0">
                <a:solidFill>
                  <a:srgbClr val="FFFFFF"/>
                </a:solidFill>
                <a:latin typeface="Arial MT"/>
                <a:cs typeface="Arial MT"/>
              </a:rPr>
              <a:t> </a:t>
            </a:r>
            <a:r>
              <a:rPr sz="650" spc="-5" dirty="0">
                <a:solidFill>
                  <a:srgbClr val="FFFFFF"/>
                </a:solidFill>
                <a:latin typeface="Arial MT"/>
                <a:cs typeface="Arial MT"/>
              </a:rPr>
              <a:t>of</a:t>
            </a:r>
            <a:r>
              <a:rPr sz="650" dirty="0">
                <a:solidFill>
                  <a:srgbClr val="FFFFFF"/>
                </a:solidFill>
                <a:latin typeface="Arial MT"/>
                <a:cs typeface="Arial MT"/>
              </a:rPr>
              <a:t> </a:t>
            </a:r>
            <a:r>
              <a:rPr sz="650" spc="-15" dirty="0">
                <a:solidFill>
                  <a:srgbClr val="FFFFFF"/>
                </a:solidFill>
                <a:latin typeface="Arial MT"/>
                <a:cs typeface="Arial MT"/>
              </a:rPr>
              <a:t>Voice</a:t>
            </a:r>
            <a:r>
              <a:rPr sz="650" dirty="0">
                <a:solidFill>
                  <a:srgbClr val="FFFFFF"/>
                </a:solidFill>
                <a:latin typeface="Arial MT"/>
                <a:cs typeface="Arial MT"/>
              </a:rPr>
              <a:t> </a:t>
            </a:r>
            <a:r>
              <a:rPr sz="650" spc="-5" dirty="0">
                <a:solidFill>
                  <a:srgbClr val="FFFFFF"/>
                </a:solidFill>
                <a:latin typeface="Arial MT"/>
                <a:cs typeface="Arial MT"/>
              </a:rPr>
              <a:t>over</a:t>
            </a:r>
            <a:r>
              <a:rPr sz="650" spc="5" dirty="0">
                <a:solidFill>
                  <a:srgbClr val="FFFFFF"/>
                </a:solidFill>
                <a:latin typeface="Arial MT"/>
                <a:cs typeface="Arial MT"/>
              </a:rPr>
              <a:t> </a:t>
            </a:r>
            <a:r>
              <a:rPr sz="650" dirty="0">
                <a:solidFill>
                  <a:srgbClr val="FFFFFF"/>
                </a:solidFill>
                <a:latin typeface="Arial MT"/>
                <a:cs typeface="Arial MT"/>
              </a:rPr>
              <a:t>IP</a:t>
            </a:r>
            <a:r>
              <a:rPr sz="650" spc="-10" dirty="0">
                <a:solidFill>
                  <a:srgbClr val="FFFFFF"/>
                </a:solidFill>
                <a:latin typeface="Arial MT"/>
                <a:cs typeface="Arial MT"/>
              </a:rPr>
              <a:t> </a:t>
            </a:r>
            <a:r>
              <a:rPr sz="650" spc="-5" dirty="0">
                <a:solidFill>
                  <a:srgbClr val="FFFFFF"/>
                </a:solidFill>
                <a:latin typeface="Arial MT"/>
                <a:cs typeface="Arial MT"/>
              </a:rPr>
              <a:t>products</a:t>
            </a:r>
            <a:r>
              <a:rPr sz="650" dirty="0">
                <a:solidFill>
                  <a:srgbClr val="FFFFFF"/>
                </a:solidFill>
                <a:latin typeface="Arial MT"/>
                <a:cs typeface="Arial MT"/>
              </a:rPr>
              <a:t> </a:t>
            </a:r>
            <a:r>
              <a:rPr sz="650" spc="-5" dirty="0">
                <a:solidFill>
                  <a:srgbClr val="FFFFFF"/>
                </a:solidFill>
                <a:latin typeface="Arial MT"/>
                <a:cs typeface="Arial MT"/>
              </a:rPr>
              <a:t>in</a:t>
            </a:r>
            <a:r>
              <a:rPr sz="650" dirty="0">
                <a:solidFill>
                  <a:srgbClr val="FFFFFF"/>
                </a:solidFill>
                <a:latin typeface="Arial MT"/>
                <a:cs typeface="Arial MT"/>
              </a:rPr>
              <a:t> </a:t>
            </a:r>
            <a:r>
              <a:rPr sz="650" spc="-5" dirty="0">
                <a:solidFill>
                  <a:srgbClr val="FFFFFF"/>
                </a:solidFill>
                <a:latin typeface="Arial MT"/>
                <a:cs typeface="Arial MT"/>
              </a:rPr>
              <a:t>China,</a:t>
            </a:r>
            <a:r>
              <a:rPr sz="650" dirty="0">
                <a:solidFill>
                  <a:srgbClr val="FFFFFF"/>
                </a:solidFill>
                <a:latin typeface="Arial MT"/>
                <a:cs typeface="Arial MT"/>
              </a:rPr>
              <a:t> </a:t>
            </a:r>
            <a:r>
              <a:rPr sz="650" spc="-5" dirty="0">
                <a:solidFill>
                  <a:srgbClr val="FFFFFF"/>
                </a:solidFill>
                <a:latin typeface="Arial MT"/>
                <a:cs typeface="Arial MT"/>
              </a:rPr>
              <a:t>offering</a:t>
            </a:r>
            <a:r>
              <a:rPr sz="650" spc="5" dirty="0">
                <a:solidFill>
                  <a:srgbClr val="FFFFFF"/>
                </a:solidFill>
                <a:latin typeface="Arial MT"/>
                <a:cs typeface="Arial MT"/>
              </a:rPr>
              <a:t> </a:t>
            </a:r>
            <a:r>
              <a:rPr sz="650" spc="-5" dirty="0">
                <a:solidFill>
                  <a:srgbClr val="FFFFFF"/>
                </a:solidFill>
                <a:latin typeface="Arial MT"/>
                <a:cs typeface="Arial MT"/>
              </a:rPr>
              <a:t>wide</a:t>
            </a:r>
            <a:r>
              <a:rPr sz="650" dirty="0">
                <a:solidFill>
                  <a:srgbClr val="FFFFFF"/>
                </a:solidFill>
                <a:latin typeface="Arial MT"/>
                <a:cs typeface="Arial MT"/>
              </a:rPr>
              <a:t> range </a:t>
            </a:r>
            <a:r>
              <a:rPr sz="650" spc="-5" dirty="0">
                <a:solidFill>
                  <a:srgbClr val="FFFFFF"/>
                </a:solidFill>
                <a:latin typeface="Arial MT"/>
                <a:cs typeface="Arial MT"/>
              </a:rPr>
              <a:t>of</a:t>
            </a:r>
            <a:r>
              <a:rPr sz="650" dirty="0">
                <a:solidFill>
                  <a:srgbClr val="FFFFFF"/>
                </a:solidFill>
                <a:latin typeface="Arial MT"/>
                <a:cs typeface="Arial MT"/>
              </a:rPr>
              <a:t> </a:t>
            </a:r>
            <a:r>
              <a:rPr sz="650" spc="-15" dirty="0">
                <a:solidFill>
                  <a:srgbClr val="FFFFFF"/>
                </a:solidFill>
                <a:latin typeface="Arial MT"/>
                <a:cs typeface="Arial MT"/>
              </a:rPr>
              <a:t>VoIP</a:t>
            </a:r>
            <a:r>
              <a:rPr sz="650" spc="-10" dirty="0">
                <a:solidFill>
                  <a:srgbClr val="FFFFFF"/>
                </a:solidFill>
                <a:latin typeface="Arial MT"/>
                <a:cs typeface="Arial MT"/>
              </a:rPr>
              <a:t> </a:t>
            </a:r>
            <a:r>
              <a:rPr sz="650" spc="-5" dirty="0">
                <a:solidFill>
                  <a:srgbClr val="FFFFFF"/>
                </a:solidFill>
                <a:latin typeface="Arial MT"/>
                <a:cs typeface="Arial MT"/>
              </a:rPr>
              <a:t>products</a:t>
            </a:r>
            <a:r>
              <a:rPr sz="650" spc="5" dirty="0">
                <a:solidFill>
                  <a:srgbClr val="FFFFFF"/>
                </a:solidFill>
                <a:latin typeface="Arial MT"/>
                <a:cs typeface="Arial MT"/>
              </a:rPr>
              <a:t> </a:t>
            </a:r>
            <a:r>
              <a:rPr sz="650" spc="-5" dirty="0">
                <a:solidFill>
                  <a:srgbClr val="FFFFFF"/>
                </a:solidFill>
                <a:latin typeface="Arial MT"/>
                <a:cs typeface="Arial MT"/>
              </a:rPr>
              <a:t>including</a:t>
            </a:r>
            <a:r>
              <a:rPr sz="650" dirty="0">
                <a:solidFill>
                  <a:srgbClr val="FFFFFF"/>
                </a:solidFill>
                <a:latin typeface="Arial MT"/>
                <a:cs typeface="Arial MT"/>
              </a:rPr>
              <a:t> </a:t>
            </a:r>
            <a:r>
              <a:rPr sz="650" spc="-5" dirty="0">
                <a:solidFill>
                  <a:srgbClr val="FFFFFF"/>
                </a:solidFill>
                <a:latin typeface="Arial MT"/>
                <a:cs typeface="Arial MT"/>
              </a:rPr>
              <a:t>all-in-one</a:t>
            </a:r>
            <a:r>
              <a:rPr sz="650" dirty="0">
                <a:solidFill>
                  <a:srgbClr val="FFFFFF"/>
                </a:solidFill>
                <a:latin typeface="Arial MT"/>
                <a:cs typeface="Arial MT"/>
              </a:rPr>
              <a:t> IP-PBX, </a:t>
            </a:r>
            <a:r>
              <a:rPr sz="650" spc="-5" dirty="0">
                <a:solidFill>
                  <a:srgbClr val="FFFFFF"/>
                </a:solidFill>
                <a:latin typeface="Arial MT"/>
                <a:cs typeface="Arial MT"/>
              </a:rPr>
              <a:t>hybrid</a:t>
            </a:r>
            <a:r>
              <a:rPr sz="650" dirty="0">
                <a:solidFill>
                  <a:srgbClr val="FFFFFF"/>
                </a:solidFill>
                <a:latin typeface="Arial MT"/>
                <a:cs typeface="Arial MT"/>
              </a:rPr>
              <a:t> IP-PBX,</a:t>
            </a:r>
            <a:r>
              <a:rPr sz="650" spc="5" dirty="0">
                <a:solidFill>
                  <a:srgbClr val="FFFFFF"/>
                </a:solidFill>
                <a:latin typeface="Arial MT"/>
                <a:cs typeface="Arial MT"/>
              </a:rPr>
              <a:t> </a:t>
            </a:r>
            <a:r>
              <a:rPr sz="650" dirty="0">
                <a:solidFill>
                  <a:srgbClr val="FFFFFF"/>
                </a:solidFill>
                <a:latin typeface="Arial MT"/>
                <a:cs typeface="Arial MT"/>
              </a:rPr>
              <a:t>media </a:t>
            </a:r>
            <a:r>
              <a:rPr sz="650" spc="-10" dirty="0">
                <a:solidFill>
                  <a:srgbClr val="FFFFFF"/>
                </a:solidFill>
                <a:latin typeface="Arial MT"/>
                <a:cs typeface="Arial MT"/>
              </a:rPr>
              <a:t>gateway,</a:t>
            </a:r>
            <a:r>
              <a:rPr sz="650" dirty="0">
                <a:solidFill>
                  <a:srgbClr val="FFFFFF"/>
                </a:solidFill>
                <a:latin typeface="Arial MT"/>
                <a:cs typeface="Arial MT"/>
              </a:rPr>
              <a:t> session </a:t>
            </a:r>
            <a:r>
              <a:rPr sz="650" spc="5" dirty="0">
                <a:solidFill>
                  <a:srgbClr val="FFFFFF"/>
                </a:solidFill>
                <a:latin typeface="Arial MT"/>
                <a:cs typeface="Arial MT"/>
              </a:rPr>
              <a:t> </a:t>
            </a:r>
            <a:r>
              <a:rPr sz="650" spc="-5" dirty="0">
                <a:solidFill>
                  <a:srgbClr val="FFFFFF"/>
                </a:solidFill>
                <a:latin typeface="Arial MT"/>
                <a:cs typeface="Arial MT"/>
              </a:rPr>
              <a:t>boarder</a:t>
            </a:r>
            <a:r>
              <a:rPr sz="650" spc="-10" dirty="0">
                <a:solidFill>
                  <a:srgbClr val="FFFFFF"/>
                </a:solidFill>
                <a:latin typeface="Arial MT"/>
                <a:cs typeface="Arial MT"/>
              </a:rPr>
              <a:t> </a:t>
            </a:r>
            <a:r>
              <a:rPr sz="650" spc="-5" dirty="0">
                <a:solidFill>
                  <a:srgbClr val="FFFFFF"/>
                </a:solidFill>
                <a:latin typeface="Arial MT"/>
                <a:cs typeface="Arial MT"/>
              </a:rPr>
              <a:t>controller,</a:t>
            </a:r>
            <a:r>
              <a:rPr sz="650" dirty="0">
                <a:solidFill>
                  <a:srgbClr val="FFFFFF"/>
                </a:solidFill>
                <a:latin typeface="Arial MT"/>
                <a:cs typeface="Arial MT"/>
              </a:rPr>
              <a:t> </a:t>
            </a:r>
            <a:r>
              <a:rPr sz="650" spc="-5" dirty="0">
                <a:solidFill>
                  <a:srgbClr val="FFFFFF"/>
                </a:solidFill>
                <a:latin typeface="Arial MT"/>
                <a:cs typeface="Arial MT"/>
              </a:rPr>
              <a:t>and </a:t>
            </a:r>
            <a:r>
              <a:rPr sz="650" dirty="0">
                <a:solidFill>
                  <a:srgbClr val="FFFFFF"/>
                </a:solidFill>
                <a:latin typeface="Arial MT"/>
                <a:cs typeface="Arial MT"/>
              </a:rPr>
              <a:t>related </a:t>
            </a:r>
            <a:r>
              <a:rPr sz="650" spc="-5" dirty="0">
                <a:solidFill>
                  <a:srgbClr val="FFFFFF"/>
                </a:solidFill>
                <a:latin typeface="Arial MT"/>
                <a:cs typeface="Arial MT"/>
              </a:rPr>
              <a:t>application </a:t>
            </a:r>
            <a:r>
              <a:rPr sz="650" dirty="0">
                <a:solidFill>
                  <a:srgbClr val="FFFFFF"/>
                </a:solidFill>
                <a:latin typeface="Arial MT"/>
                <a:cs typeface="Arial MT"/>
              </a:rPr>
              <a:t>software. </a:t>
            </a:r>
            <a:r>
              <a:rPr sz="650" spc="-5" dirty="0">
                <a:solidFill>
                  <a:srgbClr val="FFFFFF"/>
                </a:solidFill>
                <a:latin typeface="Arial MT"/>
                <a:cs typeface="Arial MT"/>
              </a:rPr>
              <a:t>We work with </a:t>
            </a:r>
            <a:r>
              <a:rPr sz="650" dirty="0">
                <a:solidFill>
                  <a:srgbClr val="FFFFFF"/>
                </a:solidFill>
                <a:latin typeface="Arial MT"/>
                <a:cs typeface="Arial MT"/>
              </a:rPr>
              <a:t>service </a:t>
            </a:r>
            <a:r>
              <a:rPr sz="650" spc="-5" dirty="0">
                <a:solidFill>
                  <a:srgbClr val="FFFFFF"/>
                </a:solidFill>
                <a:latin typeface="Arial MT"/>
                <a:cs typeface="Arial MT"/>
              </a:rPr>
              <a:t>providers, </a:t>
            </a:r>
            <a:r>
              <a:rPr sz="650" dirty="0">
                <a:solidFill>
                  <a:srgbClr val="FFFFFF"/>
                </a:solidFill>
                <a:latin typeface="Arial MT"/>
                <a:cs typeface="Arial MT"/>
              </a:rPr>
              <a:t>system </a:t>
            </a:r>
            <a:r>
              <a:rPr sz="650" spc="-5" dirty="0">
                <a:solidFill>
                  <a:srgbClr val="FFFFFF"/>
                </a:solidFill>
                <a:latin typeface="Arial MT"/>
                <a:cs typeface="Arial MT"/>
              </a:rPr>
              <a:t>integrators, distributors, </a:t>
            </a:r>
            <a:r>
              <a:rPr sz="650" dirty="0">
                <a:solidFill>
                  <a:srgbClr val="FFFFFF"/>
                </a:solidFill>
                <a:latin typeface="Arial MT"/>
                <a:cs typeface="Arial MT"/>
              </a:rPr>
              <a:t>resellers, </a:t>
            </a:r>
            <a:r>
              <a:rPr sz="650" spc="-5" dirty="0">
                <a:solidFill>
                  <a:srgbClr val="FFFFFF"/>
                </a:solidFill>
                <a:latin typeface="Arial MT"/>
                <a:cs typeface="Arial MT"/>
              </a:rPr>
              <a:t>independent </a:t>
            </a:r>
            <a:r>
              <a:rPr sz="650" dirty="0">
                <a:solidFill>
                  <a:srgbClr val="FFFFFF"/>
                </a:solidFill>
                <a:latin typeface="Arial MT"/>
                <a:cs typeface="Arial MT"/>
              </a:rPr>
              <a:t>software vendors, </a:t>
            </a:r>
            <a:r>
              <a:rPr sz="650" spc="-5" dirty="0">
                <a:solidFill>
                  <a:srgbClr val="FFFFFF"/>
                </a:solidFill>
                <a:latin typeface="Arial MT"/>
                <a:cs typeface="Arial MT"/>
              </a:rPr>
              <a:t>as well as </a:t>
            </a:r>
            <a:r>
              <a:rPr sz="650" dirty="0">
                <a:solidFill>
                  <a:srgbClr val="FFFFFF"/>
                </a:solidFill>
                <a:latin typeface="Arial MT"/>
                <a:cs typeface="Arial MT"/>
              </a:rPr>
              <a:t>OEM </a:t>
            </a:r>
            <a:r>
              <a:rPr sz="650" spc="-5" dirty="0">
                <a:solidFill>
                  <a:srgbClr val="FFFFFF"/>
                </a:solidFill>
                <a:latin typeface="Arial MT"/>
                <a:cs typeface="Arial MT"/>
              </a:rPr>
              <a:t>partners.</a:t>
            </a:r>
            <a:endParaRPr sz="650">
              <a:latin typeface="Arial MT"/>
              <a:cs typeface="Arial MT"/>
            </a:endParaRPr>
          </a:p>
        </p:txBody>
      </p:sp>
      <p:sp>
        <p:nvSpPr>
          <p:cNvPr id="16" name="object 10">
            <a:extLst>
              <a:ext uri="{FF2B5EF4-FFF2-40B4-BE49-F238E27FC236}">
                <a16:creationId xmlns:a16="http://schemas.microsoft.com/office/drawing/2014/main" id="{97E5BEA5-359D-3A89-2C12-695C1C95ADD7}"/>
              </a:ext>
            </a:extLst>
          </p:cNvPr>
          <p:cNvSpPr txBox="1">
            <a:spLocks/>
          </p:cNvSpPr>
          <p:nvPr/>
        </p:nvSpPr>
        <p:spPr>
          <a:xfrm>
            <a:off x="3453322" y="372326"/>
            <a:ext cx="4203835" cy="289823"/>
          </a:xfrm>
          <a:prstGeom prst="rect">
            <a:avLst/>
          </a:prstGeom>
        </p:spPr>
        <p:txBody>
          <a:bodyPr vert="horz" wrap="square" lIns="0" tIns="12700" rIns="0" bIns="0" rtlCol="0">
            <a:spAutoFit/>
          </a:bodyPr>
          <a:lstStyle>
            <a:lvl1pPr>
              <a:defRPr sz="2400" b="1" i="0">
                <a:solidFill>
                  <a:schemeClr val="bg1"/>
                </a:solidFill>
                <a:latin typeface="Arial"/>
                <a:ea typeface="+mj-ea"/>
                <a:cs typeface="Arial"/>
              </a:defRPr>
            </a:lvl1pPr>
          </a:lstStyle>
          <a:p>
            <a:r>
              <a:rPr lang="en-US" altLang="zh-CN" sz="1800" kern="0" dirty="0">
                <a:latin typeface="Arial" panose="020B0604020202020204" pitchFamily="34" charset="0"/>
                <a:ea typeface="微软雅黑" panose="020B0503020204020204" pitchFamily="34" charset="-122"/>
                <a:cs typeface="Arial" panose="020B0604020202020204" pitchFamily="34" charset="0"/>
              </a:rPr>
              <a:t>SX 30 </a:t>
            </a:r>
            <a:r>
              <a:rPr lang="en-US" altLang="zh-CN" sz="1800" dirty="0">
                <a:latin typeface="Arial" panose="020B0604020202020204" pitchFamily="34" charset="0"/>
                <a:ea typeface="微软雅黑" panose="020B0503020204020204" pitchFamily="34" charset="-122"/>
                <a:cs typeface="Arial" panose="020B0604020202020204" pitchFamily="34" charset="0"/>
              </a:rPr>
              <a:t>Session Border Controller</a:t>
            </a:r>
            <a:endParaRPr lang="zh-CN" altLang="en-US" sz="1800" dirty="0">
              <a:latin typeface="Arial" panose="020B0604020202020204" pitchFamily="34" charset="0"/>
              <a:ea typeface="微软雅黑" panose="020B0503020204020204" pitchFamily="34" charset="-122"/>
              <a:cs typeface="Arial" panose="020B0604020202020204" pitchFamily="34" charset="0"/>
            </a:endParaRPr>
          </a:p>
        </p:txBody>
      </p:sp>
      <p:sp>
        <p:nvSpPr>
          <p:cNvPr id="3" name="矩形 2">
            <a:extLst>
              <a:ext uri="{FF2B5EF4-FFF2-40B4-BE49-F238E27FC236}">
                <a16:creationId xmlns:a16="http://schemas.microsoft.com/office/drawing/2014/main" id="{1145D0E4-B89F-B583-02CC-BA64BD8CBA77}"/>
              </a:ext>
            </a:extLst>
          </p:cNvPr>
          <p:cNvSpPr/>
          <p:nvPr/>
        </p:nvSpPr>
        <p:spPr>
          <a:xfrm>
            <a:off x="3726713" y="1541348"/>
            <a:ext cx="3060000" cy="209550"/>
          </a:xfrm>
          <a:prstGeom prst="rect">
            <a:avLst/>
          </a:prstGeom>
          <a:gradFill flip="none" rotWithShape="1">
            <a:gsLst>
              <a:gs pos="5000">
                <a:srgbClr val="177DC1"/>
              </a:gs>
              <a:gs pos="57000">
                <a:srgbClr val="00489C"/>
              </a:gs>
              <a:gs pos="100000">
                <a:srgbClr val="00479B"/>
              </a:gs>
            </a:gsLst>
            <a:lin ang="10800000" scaled="1"/>
            <a:tileRect/>
          </a:gradFill>
        </p:spPr>
        <p:style>
          <a:lnRef idx="1">
            <a:schemeClr val="accent1"/>
          </a:lnRef>
          <a:fillRef idx="3">
            <a:schemeClr val="accent1"/>
          </a:fillRef>
          <a:effectRef idx="2">
            <a:schemeClr val="accent1"/>
          </a:effectRef>
          <a:fontRef idx="minor">
            <a:schemeClr val="lt1"/>
          </a:fontRef>
        </p:style>
        <p:txBody>
          <a:bodyPr rtlCol="0" anchor="ctr"/>
          <a:lstStyle/>
          <a:p>
            <a:r>
              <a:rPr lang="en-US" altLang="zh-CN" sz="900" b="1" kern="1700" spc="160" dirty="0">
                <a:solidFill>
                  <a:schemeClr val="bg1"/>
                </a:solidFill>
                <a:latin typeface="微软雅黑" panose="020B0503020204020204" pitchFamily="34" charset="-122"/>
                <a:ea typeface="微软雅黑" panose="020B0503020204020204" pitchFamily="34" charset="-122"/>
              </a:rPr>
              <a:t>Maintenance &amp; Management</a:t>
            </a:r>
            <a:endParaRPr lang="zh-CN" altLang="en-US" sz="900" b="1" kern="1700" spc="160" dirty="0">
              <a:solidFill>
                <a:schemeClr val="bg1"/>
              </a:solidFill>
              <a:latin typeface="微软雅黑" panose="020B0503020204020204" pitchFamily="34" charset="-122"/>
              <a:ea typeface="微软雅黑" panose="020B0503020204020204" pitchFamily="34" charset="-122"/>
            </a:endParaRPr>
          </a:p>
        </p:txBody>
      </p:sp>
      <p:sp>
        <p:nvSpPr>
          <p:cNvPr id="10" name="文本框 9">
            <a:extLst>
              <a:ext uri="{FF2B5EF4-FFF2-40B4-BE49-F238E27FC236}">
                <a16:creationId xmlns:a16="http://schemas.microsoft.com/office/drawing/2014/main" id="{C6E018FA-4FD2-DD06-83A5-50D9E2DA3B09}"/>
              </a:ext>
            </a:extLst>
          </p:cNvPr>
          <p:cNvSpPr txBox="1"/>
          <p:nvPr/>
        </p:nvSpPr>
        <p:spPr>
          <a:xfrm>
            <a:off x="3751645" y="1931208"/>
            <a:ext cx="1198071" cy="2317366"/>
          </a:xfrm>
          <a:prstGeom prst="rect">
            <a:avLst/>
          </a:prstGeom>
          <a:noFill/>
        </p:spPr>
        <p:txBody>
          <a:bodyPr wrap="square">
            <a:spAutoFit/>
          </a:bodyPr>
          <a:lstStyle>
            <a:defPPr>
              <a:defRPr lang="en-US"/>
            </a:defPPr>
            <a:lvl1pPr algn="just">
              <a:lnSpc>
                <a:spcPts val="1200"/>
              </a:lnSpc>
              <a:defRPr sz="800" b="1" kern="100">
                <a:effectLst/>
                <a:latin typeface="微软雅黑" panose="020B0503020204020204" pitchFamily="34" charset="-122"/>
                <a:ea typeface="微软雅黑" panose="020B0503020204020204" pitchFamily="34" charset="-122"/>
                <a:cs typeface="Times New Roman" panose="02020603050405020304" pitchFamily="18" charset="0"/>
              </a:defRPr>
            </a:lvl1pPr>
          </a:lstStyle>
          <a:p>
            <a:pPr>
              <a:lnSpc>
                <a:spcPct val="130000"/>
              </a:lnSpc>
              <a:spcBef>
                <a:spcPts val="0"/>
              </a:spcBef>
              <a:spcAft>
                <a:spcPts val="0"/>
              </a:spcAft>
            </a:pPr>
            <a:r>
              <a:rPr lang="en-US" altLang="zh-CN" dirty="0"/>
              <a:t>Log Backup</a:t>
            </a:r>
          </a:p>
          <a:p>
            <a:pPr>
              <a:lnSpc>
                <a:spcPct val="130000"/>
              </a:lnSpc>
              <a:spcBef>
                <a:spcPts val="0"/>
              </a:spcBef>
              <a:spcAft>
                <a:spcPts val="0"/>
              </a:spcAft>
            </a:pPr>
            <a:endParaRPr lang="en-US" altLang="zh-CN" dirty="0"/>
          </a:p>
          <a:p>
            <a:pPr>
              <a:lnSpc>
                <a:spcPct val="130000"/>
              </a:lnSpc>
              <a:spcBef>
                <a:spcPts val="0"/>
              </a:spcBef>
              <a:spcAft>
                <a:spcPts val="0"/>
              </a:spcAft>
            </a:pPr>
            <a:r>
              <a:rPr lang="en-US" altLang="zh-CN" dirty="0"/>
              <a:t>Network Management Platform</a:t>
            </a:r>
          </a:p>
          <a:p>
            <a:pPr>
              <a:lnSpc>
                <a:spcPct val="130000"/>
              </a:lnSpc>
              <a:spcBef>
                <a:spcPts val="0"/>
              </a:spcBef>
              <a:spcAft>
                <a:spcPts val="0"/>
              </a:spcAft>
            </a:pPr>
            <a:endParaRPr lang="zh-CN" altLang="en-US" dirty="0"/>
          </a:p>
          <a:p>
            <a:pPr>
              <a:lnSpc>
                <a:spcPct val="130000"/>
              </a:lnSpc>
              <a:spcBef>
                <a:spcPts val="0"/>
              </a:spcBef>
              <a:spcAft>
                <a:spcPts val="0"/>
              </a:spcAft>
            </a:pPr>
            <a:r>
              <a:rPr lang="en-US" altLang="zh-CN" dirty="0"/>
              <a:t>Web Interface</a:t>
            </a:r>
          </a:p>
          <a:p>
            <a:pPr>
              <a:lnSpc>
                <a:spcPct val="130000"/>
              </a:lnSpc>
              <a:spcBef>
                <a:spcPts val="0"/>
              </a:spcBef>
              <a:spcAft>
                <a:spcPts val="0"/>
              </a:spcAft>
            </a:pPr>
            <a:endParaRPr lang="en-US" altLang="zh-CN" dirty="0"/>
          </a:p>
          <a:p>
            <a:pPr>
              <a:lnSpc>
                <a:spcPct val="130000"/>
              </a:lnSpc>
              <a:spcBef>
                <a:spcPts val="0"/>
              </a:spcBef>
              <a:spcAft>
                <a:spcPts val="0"/>
              </a:spcAft>
            </a:pPr>
            <a:endParaRPr lang="zh-CN" altLang="en-US" dirty="0"/>
          </a:p>
          <a:p>
            <a:pPr>
              <a:lnSpc>
                <a:spcPct val="130000"/>
              </a:lnSpc>
              <a:spcBef>
                <a:spcPts val="0"/>
              </a:spcBef>
              <a:spcAft>
                <a:spcPts val="0"/>
              </a:spcAft>
            </a:pPr>
            <a:r>
              <a:rPr lang="en-US" altLang="zh-CN" dirty="0"/>
              <a:t>Remote Maintenance</a:t>
            </a:r>
          </a:p>
          <a:p>
            <a:pPr>
              <a:lnSpc>
                <a:spcPct val="130000"/>
              </a:lnSpc>
              <a:spcBef>
                <a:spcPts val="0"/>
              </a:spcBef>
              <a:spcAft>
                <a:spcPts val="0"/>
              </a:spcAft>
            </a:pPr>
            <a:endParaRPr lang="en-US" altLang="zh-CN" dirty="0"/>
          </a:p>
          <a:p>
            <a:pPr>
              <a:lnSpc>
                <a:spcPct val="130000"/>
              </a:lnSpc>
              <a:spcBef>
                <a:spcPts val="0"/>
              </a:spcBef>
              <a:spcAft>
                <a:spcPts val="0"/>
              </a:spcAft>
            </a:pPr>
            <a:r>
              <a:rPr lang="en-US" altLang="zh-CN" dirty="0">
                <a:latin typeface="Arial" panose="020B0604020202020204" pitchFamily="34" charset="0"/>
                <a:cs typeface="Arial" panose="020B0604020202020204" pitchFamily="34" charset="0"/>
              </a:rPr>
              <a:t>Static Routing Table Configuration</a:t>
            </a:r>
            <a:r>
              <a:rPr lang="en-US" altLang="zh-CN" dirty="0"/>
              <a:t>:</a:t>
            </a:r>
            <a:endParaRPr lang="zh-CN" altLang="en-US" dirty="0"/>
          </a:p>
        </p:txBody>
      </p:sp>
      <p:sp>
        <p:nvSpPr>
          <p:cNvPr id="21" name="矩形 20">
            <a:extLst>
              <a:ext uri="{FF2B5EF4-FFF2-40B4-BE49-F238E27FC236}">
                <a16:creationId xmlns:a16="http://schemas.microsoft.com/office/drawing/2014/main" id="{0B40C435-F275-F333-592C-D44BD08CB1DF}"/>
              </a:ext>
            </a:extLst>
          </p:cNvPr>
          <p:cNvSpPr/>
          <p:nvPr/>
        </p:nvSpPr>
        <p:spPr>
          <a:xfrm>
            <a:off x="239247" y="1533250"/>
            <a:ext cx="3060000" cy="209550"/>
          </a:xfrm>
          <a:prstGeom prst="rect">
            <a:avLst/>
          </a:prstGeom>
          <a:gradFill flip="none" rotWithShape="1">
            <a:gsLst>
              <a:gs pos="5000">
                <a:srgbClr val="177DC1"/>
              </a:gs>
              <a:gs pos="57000">
                <a:srgbClr val="00489C"/>
              </a:gs>
              <a:gs pos="100000">
                <a:srgbClr val="00479B"/>
              </a:gs>
            </a:gsLst>
            <a:lin ang="10800000" scaled="1"/>
            <a:tileRect/>
          </a:gradFill>
        </p:spPr>
        <p:style>
          <a:lnRef idx="1">
            <a:schemeClr val="accent1"/>
          </a:lnRef>
          <a:fillRef idx="3">
            <a:schemeClr val="accent1"/>
          </a:fillRef>
          <a:effectRef idx="2">
            <a:schemeClr val="accent1"/>
          </a:effectRef>
          <a:fontRef idx="minor">
            <a:schemeClr val="lt1"/>
          </a:fontRef>
        </p:style>
        <p:txBody>
          <a:bodyPr rtlCol="0" anchor="ctr"/>
          <a:lstStyle/>
          <a:p>
            <a:r>
              <a:rPr lang="en-US" altLang="zh-CN" sz="1100" b="1" kern="1700" spc="160" dirty="0">
                <a:solidFill>
                  <a:schemeClr val="bg1"/>
                </a:solidFill>
                <a:latin typeface="Arial" panose="020B0604020202020204" pitchFamily="34" charset="0"/>
                <a:ea typeface="微软雅黑" panose="020B0503020204020204" pitchFamily="34" charset="-122"/>
                <a:cs typeface="Arial" panose="020B0604020202020204" pitchFamily="34" charset="0"/>
              </a:rPr>
              <a:t>Protocol</a:t>
            </a:r>
            <a:endParaRPr lang="zh-CN" altLang="en-US" sz="1100" b="1" kern="1700" spc="160"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sp>
        <p:nvSpPr>
          <p:cNvPr id="26" name="文本框 25">
            <a:extLst>
              <a:ext uri="{FF2B5EF4-FFF2-40B4-BE49-F238E27FC236}">
                <a16:creationId xmlns:a16="http://schemas.microsoft.com/office/drawing/2014/main" id="{EDEEC7E7-EE99-0B21-AE68-707BDDEA1146}"/>
              </a:ext>
            </a:extLst>
          </p:cNvPr>
          <p:cNvSpPr txBox="1"/>
          <p:nvPr/>
        </p:nvSpPr>
        <p:spPr>
          <a:xfrm>
            <a:off x="222885" y="1883978"/>
            <a:ext cx="966952" cy="1637379"/>
          </a:xfrm>
          <a:prstGeom prst="rect">
            <a:avLst/>
          </a:prstGeom>
          <a:noFill/>
        </p:spPr>
        <p:txBody>
          <a:bodyPr wrap="square">
            <a:noAutofit/>
          </a:bodyPr>
          <a:lstStyle/>
          <a:p>
            <a:pPr algn="just">
              <a:lnSpc>
                <a:spcPct val="130000"/>
              </a:lnSpc>
              <a:spcBef>
                <a:spcPts val="0"/>
              </a:spcBef>
              <a:spcAft>
                <a:spcPts val="0"/>
              </a:spcAft>
            </a:pPr>
            <a:r>
              <a:rPr lang="en-US" altLang="zh-CN" sz="800" b="1" kern="100" dirty="0">
                <a:latin typeface="微软雅黑" panose="020B0503020204020204" pitchFamily="34" charset="-122"/>
                <a:ea typeface="微软雅黑" panose="020B0503020204020204" pitchFamily="34" charset="-122"/>
                <a:cs typeface="Times New Roman" panose="02020603050405020304" pitchFamily="18" charset="0"/>
              </a:rPr>
              <a:t>Network</a:t>
            </a:r>
            <a:endParaRPr lang="en-US" altLang="zh-CN" sz="800" b="1" kern="100" dirty="0">
              <a:effectLst/>
              <a:latin typeface="微软雅黑" panose="020B0503020204020204" pitchFamily="34" charset="-122"/>
              <a:ea typeface="微软雅黑" panose="020B0503020204020204" pitchFamily="34" charset="-122"/>
              <a:cs typeface="Times New Roman" panose="02020603050405020304" pitchFamily="18" charset="0"/>
            </a:endParaRPr>
          </a:p>
          <a:p>
            <a:pPr algn="just">
              <a:lnSpc>
                <a:spcPct val="130000"/>
              </a:lnSpc>
              <a:spcBef>
                <a:spcPts val="0"/>
              </a:spcBef>
              <a:spcAft>
                <a:spcPts val="0"/>
              </a:spcAft>
            </a:pPr>
            <a:endParaRPr lang="en-US" altLang="zh-CN" sz="800" b="1" kern="100" dirty="0">
              <a:effectLst/>
              <a:latin typeface="微软雅黑" panose="020B0503020204020204" pitchFamily="34" charset="-122"/>
              <a:ea typeface="微软雅黑" panose="020B0503020204020204" pitchFamily="34" charset="-122"/>
              <a:cs typeface="Times New Roman" panose="02020603050405020304" pitchFamily="18" charset="0"/>
            </a:endParaRPr>
          </a:p>
          <a:p>
            <a:pPr algn="just">
              <a:lnSpc>
                <a:spcPct val="130000"/>
              </a:lnSpc>
              <a:spcBef>
                <a:spcPts val="0"/>
              </a:spcBef>
              <a:spcAft>
                <a:spcPts val="0"/>
              </a:spcAft>
            </a:pPr>
            <a:r>
              <a:rPr lang="en-US" altLang="zh-CN" sz="800" b="1" kern="100" dirty="0">
                <a:latin typeface="微软雅黑" panose="020B0503020204020204" pitchFamily="34" charset="-122"/>
                <a:ea typeface="微软雅黑" panose="020B0503020204020204" pitchFamily="34" charset="-122"/>
                <a:cs typeface="Times New Roman" panose="02020603050405020304" pitchFamily="18" charset="0"/>
              </a:rPr>
              <a:t>Media</a:t>
            </a:r>
            <a:endParaRPr lang="en-US" altLang="zh-CN" sz="800" b="1" kern="100" dirty="0">
              <a:effectLst/>
              <a:latin typeface="微软雅黑" panose="020B0503020204020204" pitchFamily="34" charset="-122"/>
              <a:ea typeface="微软雅黑" panose="020B0503020204020204" pitchFamily="34" charset="-122"/>
              <a:cs typeface="Times New Roman" panose="02020603050405020304" pitchFamily="18" charset="0"/>
            </a:endParaRPr>
          </a:p>
          <a:p>
            <a:pPr algn="just">
              <a:lnSpc>
                <a:spcPct val="130000"/>
              </a:lnSpc>
              <a:spcBef>
                <a:spcPts val="0"/>
              </a:spcBef>
              <a:spcAft>
                <a:spcPts val="0"/>
              </a:spcAft>
            </a:pPr>
            <a:endParaRPr lang="en-US" altLang="zh-CN" sz="800" b="1" kern="100" dirty="0">
              <a:effectLst/>
              <a:latin typeface="微软雅黑" panose="020B0503020204020204" pitchFamily="34" charset="-122"/>
              <a:ea typeface="微软雅黑" panose="020B0503020204020204" pitchFamily="34" charset="-122"/>
              <a:cs typeface="Times New Roman" panose="02020603050405020304" pitchFamily="18" charset="0"/>
            </a:endParaRPr>
          </a:p>
          <a:p>
            <a:pPr algn="just">
              <a:lnSpc>
                <a:spcPct val="130000"/>
              </a:lnSpc>
              <a:spcBef>
                <a:spcPts val="0"/>
              </a:spcBef>
              <a:spcAft>
                <a:spcPts val="0"/>
              </a:spcAft>
            </a:pPr>
            <a:r>
              <a:rPr lang="en-US" altLang="zh-CN" sz="800" b="1" kern="100" dirty="0">
                <a:effectLst/>
                <a:latin typeface="微软雅黑" panose="020B0503020204020204" pitchFamily="34" charset="-122"/>
                <a:ea typeface="微软雅黑" panose="020B0503020204020204" pitchFamily="34" charset="-122"/>
                <a:cs typeface="Times New Roman" panose="02020603050405020304" pitchFamily="18" charset="0"/>
              </a:rPr>
              <a:t>QoS</a:t>
            </a:r>
          </a:p>
          <a:p>
            <a:pPr algn="just">
              <a:lnSpc>
                <a:spcPct val="130000"/>
              </a:lnSpc>
              <a:spcBef>
                <a:spcPts val="0"/>
              </a:spcBef>
              <a:spcAft>
                <a:spcPts val="0"/>
              </a:spcAft>
            </a:pPr>
            <a:endParaRPr lang="en-US" altLang="zh-CN" sz="800" b="1" kern="100" dirty="0">
              <a:latin typeface="微软雅黑" panose="020B0503020204020204" pitchFamily="34" charset="-122"/>
              <a:ea typeface="微软雅黑" panose="020B0503020204020204" pitchFamily="34" charset="-122"/>
              <a:cs typeface="Times New Roman" panose="02020603050405020304" pitchFamily="18" charset="0"/>
            </a:endParaRPr>
          </a:p>
          <a:p>
            <a:pPr algn="just">
              <a:lnSpc>
                <a:spcPct val="130000"/>
              </a:lnSpc>
              <a:spcBef>
                <a:spcPts val="0"/>
              </a:spcBef>
              <a:spcAft>
                <a:spcPts val="0"/>
              </a:spcAft>
            </a:pPr>
            <a:r>
              <a:rPr lang="en-US" altLang="zh-CN" sz="800" b="1" kern="100" dirty="0">
                <a:latin typeface="微软雅黑" panose="020B0503020204020204" pitchFamily="34" charset="-122"/>
                <a:ea typeface="微软雅黑" panose="020B0503020204020204" pitchFamily="34" charset="-122"/>
                <a:cs typeface="Times New Roman" panose="02020603050405020304" pitchFamily="18" charset="0"/>
              </a:rPr>
              <a:t>Media</a:t>
            </a:r>
            <a:r>
              <a:rPr lang="zh-CN" altLang="en-US" sz="800" b="1" kern="100" dirty="0">
                <a:latin typeface="微软雅黑" panose="020B0503020204020204" pitchFamily="34" charset="-122"/>
                <a:ea typeface="微软雅黑" panose="020B0503020204020204" pitchFamily="34" charset="-122"/>
                <a:cs typeface="Times New Roman" panose="02020603050405020304" pitchFamily="18" charset="0"/>
              </a:rPr>
              <a:t> </a:t>
            </a:r>
            <a:r>
              <a:rPr lang="en-US" altLang="zh-CN" sz="800" b="1" kern="100" dirty="0">
                <a:latin typeface="微软雅黑" panose="020B0503020204020204" pitchFamily="34" charset="-122"/>
                <a:ea typeface="微软雅黑" panose="020B0503020204020204" pitchFamily="34" charset="-122"/>
                <a:cs typeface="Times New Roman" panose="02020603050405020304" pitchFamily="18" charset="0"/>
              </a:rPr>
              <a:t>Proxy</a:t>
            </a:r>
            <a:endParaRPr lang="en-US" altLang="zh-CN" sz="800" b="1" kern="100" dirty="0">
              <a:effectLst/>
              <a:latin typeface="微软雅黑" panose="020B0503020204020204" pitchFamily="34" charset="-122"/>
              <a:ea typeface="微软雅黑" panose="020B0503020204020204" pitchFamily="34" charset="-122"/>
              <a:cs typeface="Times New Roman" panose="02020603050405020304" pitchFamily="18" charset="0"/>
            </a:endParaRPr>
          </a:p>
          <a:p>
            <a:pPr algn="just">
              <a:lnSpc>
                <a:spcPct val="130000"/>
              </a:lnSpc>
              <a:spcBef>
                <a:spcPts val="0"/>
              </a:spcBef>
              <a:spcAft>
                <a:spcPts val="0"/>
              </a:spcAft>
            </a:pPr>
            <a:endParaRPr lang="zh-CN" altLang="en-US" sz="800" b="1" kern="100" dirty="0">
              <a:effectLst/>
              <a:latin typeface="微软雅黑" panose="020B0503020204020204" pitchFamily="34" charset="-122"/>
              <a:ea typeface="微软雅黑" panose="020B0503020204020204" pitchFamily="34" charset="-122"/>
              <a:cs typeface="Times New Roman" panose="02020603050405020304" pitchFamily="18" charset="0"/>
            </a:endParaRPr>
          </a:p>
          <a:p>
            <a:pPr>
              <a:lnSpc>
                <a:spcPct val="130000"/>
              </a:lnSpc>
              <a:spcBef>
                <a:spcPts val="0"/>
              </a:spcBef>
              <a:spcAft>
                <a:spcPts val="0"/>
              </a:spcAft>
            </a:pPr>
            <a:endParaRPr lang="en-US" altLang="zh-CN" sz="800" b="1" dirty="0"/>
          </a:p>
          <a:p>
            <a:pPr algn="just">
              <a:lnSpc>
                <a:spcPct val="130000"/>
              </a:lnSpc>
            </a:pPr>
            <a:r>
              <a:rPr lang="en-US" altLang="zh-CN" sz="800" b="1" kern="100" dirty="0">
                <a:latin typeface="微软雅黑" panose="020B0503020204020204" pitchFamily="34" charset="-122"/>
                <a:ea typeface="微软雅黑" panose="020B0503020204020204" pitchFamily="34" charset="-122"/>
                <a:cs typeface="Times New Roman" panose="02020603050405020304" pitchFamily="18" charset="0"/>
              </a:rPr>
              <a:t>Authentication</a:t>
            </a:r>
          </a:p>
          <a:p>
            <a:pPr>
              <a:lnSpc>
                <a:spcPct val="130000"/>
              </a:lnSpc>
              <a:spcBef>
                <a:spcPts val="0"/>
              </a:spcBef>
              <a:spcAft>
                <a:spcPts val="0"/>
              </a:spcAft>
            </a:pPr>
            <a:endParaRPr lang="en-US" altLang="zh-CN" sz="800" b="1" kern="100" dirty="0">
              <a:effectLst/>
              <a:latin typeface="Arial" panose="020B0604020202020204" pitchFamily="34" charset="0"/>
              <a:ea typeface="微软雅黑" panose="020B0503020204020204" pitchFamily="34" charset="-122"/>
              <a:cs typeface="Arial" panose="020B0604020202020204" pitchFamily="34" charset="0"/>
            </a:endParaRPr>
          </a:p>
          <a:p>
            <a:pPr algn="just">
              <a:lnSpc>
                <a:spcPct val="130000"/>
              </a:lnSpc>
              <a:spcBef>
                <a:spcPts val="0"/>
              </a:spcBef>
              <a:spcAft>
                <a:spcPts val="0"/>
              </a:spcAft>
            </a:pPr>
            <a:endParaRPr lang="en-US" altLang="zh-CN" sz="800" b="1" kern="100" dirty="0">
              <a:latin typeface="微软雅黑" panose="020B0503020204020204" pitchFamily="34" charset="-122"/>
              <a:ea typeface="微软雅黑" panose="020B0503020204020204" pitchFamily="34" charset="-122"/>
              <a:cs typeface="Times New Roman" panose="02020603050405020304" pitchFamily="18" charset="0"/>
            </a:endParaRPr>
          </a:p>
          <a:p>
            <a:pPr algn="just">
              <a:lnSpc>
                <a:spcPct val="130000"/>
              </a:lnSpc>
              <a:spcBef>
                <a:spcPts val="0"/>
              </a:spcBef>
              <a:spcAft>
                <a:spcPts val="0"/>
              </a:spcAft>
            </a:pPr>
            <a:r>
              <a:rPr lang="en-US" altLang="zh-CN" sz="800" b="1" kern="100" dirty="0">
                <a:latin typeface="微软雅黑" panose="020B0503020204020204" pitchFamily="34" charset="-122"/>
                <a:ea typeface="微软雅黑" panose="020B0503020204020204" pitchFamily="34" charset="-122"/>
                <a:cs typeface="Times New Roman" panose="02020603050405020304" pitchFamily="18" charset="0"/>
              </a:rPr>
              <a:t>Message Fragmentation</a:t>
            </a:r>
            <a:endParaRPr lang="zh-CN" altLang="en-US" sz="800" b="1" kern="100" dirty="0">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27" name="矩形 26">
            <a:extLst>
              <a:ext uri="{FF2B5EF4-FFF2-40B4-BE49-F238E27FC236}">
                <a16:creationId xmlns:a16="http://schemas.microsoft.com/office/drawing/2014/main" id="{30B7CD9D-EED8-1DE7-516B-9E2A8D823DF9}"/>
              </a:ext>
            </a:extLst>
          </p:cNvPr>
          <p:cNvSpPr/>
          <p:nvPr/>
        </p:nvSpPr>
        <p:spPr>
          <a:xfrm>
            <a:off x="239247" y="4522562"/>
            <a:ext cx="3060000" cy="209550"/>
          </a:xfrm>
          <a:prstGeom prst="rect">
            <a:avLst/>
          </a:prstGeom>
          <a:gradFill flip="none" rotWithShape="1">
            <a:gsLst>
              <a:gs pos="5000">
                <a:srgbClr val="177DC1"/>
              </a:gs>
              <a:gs pos="57000">
                <a:srgbClr val="00489C"/>
              </a:gs>
              <a:gs pos="100000">
                <a:srgbClr val="00479B"/>
              </a:gs>
            </a:gsLst>
            <a:lin ang="10800000" scaled="1"/>
            <a:tileRect/>
          </a:gradFill>
        </p:spPr>
        <p:style>
          <a:lnRef idx="1">
            <a:schemeClr val="accent1"/>
          </a:lnRef>
          <a:fillRef idx="3">
            <a:schemeClr val="accent1"/>
          </a:fillRef>
          <a:effectRef idx="2">
            <a:schemeClr val="accent1"/>
          </a:effectRef>
          <a:fontRef idx="minor">
            <a:schemeClr val="lt1"/>
          </a:fontRef>
        </p:style>
        <p:txBody>
          <a:bodyPr rtlCol="0" anchor="ctr"/>
          <a:lstStyle/>
          <a:p>
            <a:r>
              <a:rPr lang="en-US" altLang="zh-CN" sz="900" b="1" kern="1700" spc="160" dirty="0">
                <a:solidFill>
                  <a:schemeClr val="bg1"/>
                </a:solidFill>
                <a:latin typeface="微软雅黑" panose="020B0503020204020204" pitchFamily="34" charset="-122"/>
                <a:ea typeface="微软雅黑" panose="020B0503020204020204" pitchFamily="34" charset="-122"/>
              </a:rPr>
              <a:t>Security</a:t>
            </a:r>
            <a:endParaRPr lang="zh-CN" altLang="en-US" sz="900" b="1" kern="1700" spc="160" dirty="0">
              <a:solidFill>
                <a:schemeClr val="bg1"/>
              </a:solidFill>
              <a:latin typeface="微软雅黑" panose="020B0503020204020204" pitchFamily="34" charset="-122"/>
              <a:ea typeface="微软雅黑" panose="020B0503020204020204" pitchFamily="34" charset="-122"/>
            </a:endParaRPr>
          </a:p>
        </p:txBody>
      </p:sp>
      <p:sp>
        <p:nvSpPr>
          <p:cNvPr id="29" name="文本框 28">
            <a:extLst>
              <a:ext uri="{FF2B5EF4-FFF2-40B4-BE49-F238E27FC236}">
                <a16:creationId xmlns:a16="http://schemas.microsoft.com/office/drawing/2014/main" id="{DDA2DBA1-F9CE-0CF1-79E3-C52C16F5ACF8}"/>
              </a:ext>
            </a:extLst>
          </p:cNvPr>
          <p:cNvSpPr txBox="1"/>
          <p:nvPr/>
        </p:nvSpPr>
        <p:spPr>
          <a:xfrm>
            <a:off x="151202" y="4862040"/>
            <a:ext cx="966951" cy="2006600"/>
          </a:xfrm>
          <a:prstGeom prst="rect">
            <a:avLst/>
          </a:prstGeom>
          <a:noFill/>
        </p:spPr>
        <p:txBody>
          <a:bodyPr wrap="square">
            <a:noAutofit/>
          </a:bodyPr>
          <a:lstStyle>
            <a:defPPr>
              <a:defRPr lang="en-US"/>
            </a:defPPr>
            <a:lvl1pPr algn="just">
              <a:lnSpc>
                <a:spcPts val="1200"/>
              </a:lnSpc>
              <a:defRPr sz="800" b="1" kern="100">
                <a:effectLst/>
                <a:latin typeface="微软雅黑" panose="020B0503020204020204" pitchFamily="34" charset="-122"/>
                <a:ea typeface="微软雅黑" panose="020B0503020204020204" pitchFamily="34" charset="-122"/>
                <a:cs typeface="Times New Roman" panose="02020603050405020304" pitchFamily="18" charset="0"/>
              </a:defRPr>
            </a:lvl1pPr>
          </a:lstStyle>
          <a:p>
            <a:pPr>
              <a:lnSpc>
                <a:spcPct val="130000"/>
              </a:lnSpc>
              <a:spcBef>
                <a:spcPts val="0"/>
              </a:spcBef>
              <a:spcAft>
                <a:spcPts val="0"/>
              </a:spcAft>
            </a:pPr>
            <a:r>
              <a:rPr lang="en-US" altLang="zh-CN" dirty="0"/>
              <a:t>Supported Protocols</a:t>
            </a:r>
          </a:p>
          <a:p>
            <a:pPr>
              <a:lnSpc>
                <a:spcPct val="130000"/>
              </a:lnSpc>
              <a:spcBef>
                <a:spcPts val="0"/>
              </a:spcBef>
              <a:spcAft>
                <a:spcPts val="0"/>
              </a:spcAft>
            </a:pPr>
            <a:r>
              <a:rPr lang="en-US" altLang="zh-CN" dirty="0"/>
              <a:t>Customizable Ports</a:t>
            </a:r>
            <a:endParaRPr lang="zh-CN" altLang="en-US" dirty="0"/>
          </a:p>
          <a:p>
            <a:pPr>
              <a:lnSpc>
                <a:spcPct val="130000"/>
              </a:lnSpc>
              <a:spcBef>
                <a:spcPts val="0"/>
              </a:spcBef>
              <a:spcAft>
                <a:spcPts val="0"/>
              </a:spcAft>
            </a:pPr>
            <a:endParaRPr lang="en-US" altLang="zh-CN" dirty="0"/>
          </a:p>
          <a:p>
            <a:pPr>
              <a:lnSpc>
                <a:spcPct val="130000"/>
              </a:lnSpc>
              <a:spcBef>
                <a:spcPts val="0"/>
              </a:spcBef>
              <a:spcAft>
                <a:spcPts val="0"/>
              </a:spcAft>
            </a:pPr>
            <a:r>
              <a:rPr lang="en-US" altLang="zh-CN" dirty="0"/>
              <a:t>Encryption:</a:t>
            </a:r>
          </a:p>
          <a:p>
            <a:pPr>
              <a:lnSpc>
                <a:spcPct val="130000"/>
              </a:lnSpc>
              <a:spcBef>
                <a:spcPts val="0"/>
              </a:spcBef>
              <a:spcAft>
                <a:spcPts val="0"/>
              </a:spcAft>
            </a:pPr>
            <a:endParaRPr lang="en-US" altLang="zh-CN" dirty="0"/>
          </a:p>
          <a:p>
            <a:pPr>
              <a:lnSpc>
                <a:spcPct val="130000"/>
              </a:lnSpc>
              <a:spcBef>
                <a:spcPts val="0"/>
              </a:spcBef>
              <a:spcAft>
                <a:spcPts val="0"/>
              </a:spcAft>
            </a:pPr>
            <a:r>
              <a:rPr lang="en-US" altLang="zh-CN" dirty="0"/>
              <a:t>Security Policies</a:t>
            </a:r>
          </a:p>
          <a:p>
            <a:pPr>
              <a:lnSpc>
                <a:spcPct val="130000"/>
              </a:lnSpc>
              <a:spcBef>
                <a:spcPts val="0"/>
              </a:spcBef>
              <a:spcAft>
                <a:spcPts val="0"/>
              </a:spcAft>
            </a:pPr>
            <a:endParaRPr lang="en-US" altLang="zh-CN" dirty="0"/>
          </a:p>
          <a:p>
            <a:pPr>
              <a:lnSpc>
                <a:spcPct val="130000"/>
              </a:lnSpc>
              <a:spcBef>
                <a:spcPts val="0"/>
              </a:spcBef>
              <a:spcAft>
                <a:spcPts val="0"/>
              </a:spcAft>
            </a:pPr>
            <a:endParaRPr lang="en-US" altLang="zh-CN" dirty="0"/>
          </a:p>
          <a:p>
            <a:pPr>
              <a:lnSpc>
                <a:spcPct val="130000"/>
              </a:lnSpc>
              <a:spcBef>
                <a:spcPts val="0"/>
              </a:spcBef>
              <a:spcAft>
                <a:spcPts val="0"/>
              </a:spcAft>
            </a:pPr>
            <a:endParaRPr lang="en-US" altLang="zh-CN" dirty="0"/>
          </a:p>
          <a:p>
            <a:pPr>
              <a:lnSpc>
                <a:spcPct val="130000"/>
              </a:lnSpc>
              <a:spcBef>
                <a:spcPts val="0"/>
              </a:spcBef>
              <a:spcAft>
                <a:spcPts val="0"/>
              </a:spcAft>
            </a:pPr>
            <a:r>
              <a:rPr lang="en-US" altLang="zh-CN" dirty="0"/>
              <a:t>Login Security</a:t>
            </a:r>
          </a:p>
          <a:p>
            <a:pPr>
              <a:lnSpc>
                <a:spcPct val="130000"/>
              </a:lnSpc>
              <a:spcBef>
                <a:spcPts val="0"/>
              </a:spcBef>
              <a:spcAft>
                <a:spcPts val="0"/>
              </a:spcAft>
            </a:pPr>
            <a:endParaRPr lang="en-US" altLang="zh-CN" dirty="0"/>
          </a:p>
          <a:p>
            <a:pPr>
              <a:lnSpc>
                <a:spcPct val="130000"/>
              </a:lnSpc>
              <a:spcBef>
                <a:spcPts val="0"/>
              </a:spcBef>
              <a:spcAft>
                <a:spcPts val="0"/>
              </a:spcAft>
            </a:pPr>
            <a:endParaRPr lang="en-US" altLang="zh-CN" dirty="0"/>
          </a:p>
          <a:p>
            <a:pPr>
              <a:lnSpc>
                <a:spcPct val="130000"/>
              </a:lnSpc>
              <a:spcBef>
                <a:spcPts val="0"/>
              </a:spcBef>
              <a:spcAft>
                <a:spcPts val="0"/>
              </a:spcAft>
            </a:pPr>
            <a:endParaRPr lang="en-US" altLang="zh-CN" dirty="0"/>
          </a:p>
          <a:p>
            <a:pPr>
              <a:lnSpc>
                <a:spcPct val="130000"/>
              </a:lnSpc>
              <a:spcBef>
                <a:spcPts val="0"/>
              </a:spcBef>
              <a:spcAft>
                <a:spcPts val="0"/>
              </a:spcAft>
            </a:pPr>
            <a:r>
              <a:rPr lang="en-US" altLang="zh-CN" dirty="0"/>
              <a:t>Web/Telnet</a:t>
            </a:r>
          </a:p>
          <a:p>
            <a:pPr>
              <a:lnSpc>
                <a:spcPct val="130000"/>
              </a:lnSpc>
              <a:spcBef>
                <a:spcPts val="0"/>
              </a:spcBef>
              <a:spcAft>
                <a:spcPts val="0"/>
              </a:spcAft>
            </a:pPr>
            <a:r>
              <a:rPr lang="en-US" altLang="zh-CN" dirty="0"/>
              <a:t>Whitelist</a:t>
            </a:r>
          </a:p>
        </p:txBody>
      </p:sp>
      <p:sp>
        <p:nvSpPr>
          <p:cNvPr id="31" name="矩形 30">
            <a:extLst>
              <a:ext uri="{FF2B5EF4-FFF2-40B4-BE49-F238E27FC236}">
                <a16:creationId xmlns:a16="http://schemas.microsoft.com/office/drawing/2014/main" id="{1A334D6A-9357-CA72-C50C-0FEE76AB9C42}"/>
              </a:ext>
            </a:extLst>
          </p:cNvPr>
          <p:cNvSpPr/>
          <p:nvPr/>
        </p:nvSpPr>
        <p:spPr>
          <a:xfrm>
            <a:off x="191135" y="8104548"/>
            <a:ext cx="3060000" cy="209550"/>
          </a:xfrm>
          <a:prstGeom prst="rect">
            <a:avLst/>
          </a:prstGeom>
          <a:gradFill flip="none" rotWithShape="1">
            <a:gsLst>
              <a:gs pos="5000">
                <a:srgbClr val="177DC1"/>
              </a:gs>
              <a:gs pos="57000">
                <a:srgbClr val="00489C"/>
              </a:gs>
              <a:gs pos="100000">
                <a:srgbClr val="00479B"/>
              </a:gs>
            </a:gsLst>
            <a:lin ang="10800000" scaled="1"/>
            <a:tileRect/>
          </a:gradFill>
        </p:spPr>
        <p:style>
          <a:lnRef idx="1">
            <a:schemeClr val="accent1"/>
          </a:lnRef>
          <a:fillRef idx="3">
            <a:schemeClr val="accent1"/>
          </a:fillRef>
          <a:effectRef idx="2">
            <a:schemeClr val="accent1"/>
          </a:effectRef>
          <a:fontRef idx="minor">
            <a:schemeClr val="lt1"/>
          </a:fontRef>
        </p:style>
        <p:txBody>
          <a:bodyPr rtlCol="0" anchor="ctr"/>
          <a:lstStyle/>
          <a:p>
            <a:r>
              <a:rPr lang="en-US" altLang="zh-CN" sz="900" b="1" kern="1700" spc="160" dirty="0">
                <a:solidFill>
                  <a:schemeClr val="bg1"/>
                </a:solidFill>
                <a:latin typeface="微软雅黑" panose="020B0503020204020204" pitchFamily="34" charset="-122"/>
                <a:ea typeface="微软雅黑" panose="020B0503020204020204" pitchFamily="34" charset="-122"/>
              </a:rPr>
              <a:t>Functions</a:t>
            </a:r>
            <a:endParaRPr lang="zh-CN" altLang="en-US" sz="900" b="1" kern="1700" spc="160" dirty="0">
              <a:solidFill>
                <a:schemeClr val="bg1"/>
              </a:solidFill>
              <a:latin typeface="微软雅黑" panose="020B0503020204020204" pitchFamily="34" charset="-122"/>
              <a:ea typeface="微软雅黑" panose="020B0503020204020204" pitchFamily="34" charset="-122"/>
            </a:endParaRPr>
          </a:p>
        </p:txBody>
      </p:sp>
      <p:sp>
        <p:nvSpPr>
          <p:cNvPr id="32" name="文本框 31">
            <a:extLst>
              <a:ext uri="{FF2B5EF4-FFF2-40B4-BE49-F238E27FC236}">
                <a16:creationId xmlns:a16="http://schemas.microsoft.com/office/drawing/2014/main" id="{95A44A6A-97CE-ABE7-5402-884F1206E9B7}"/>
              </a:ext>
            </a:extLst>
          </p:cNvPr>
          <p:cNvSpPr txBox="1"/>
          <p:nvPr/>
        </p:nvSpPr>
        <p:spPr>
          <a:xfrm>
            <a:off x="151201" y="8425705"/>
            <a:ext cx="966951" cy="1197059"/>
          </a:xfrm>
          <a:prstGeom prst="rect">
            <a:avLst/>
          </a:prstGeom>
          <a:noFill/>
        </p:spPr>
        <p:txBody>
          <a:bodyPr wrap="square">
            <a:spAutoFit/>
          </a:bodyPr>
          <a:lstStyle>
            <a:defPPr>
              <a:defRPr lang="en-US"/>
            </a:defPPr>
            <a:lvl1pPr algn="just">
              <a:lnSpc>
                <a:spcPts val="1200"/>
              </a:lnSpc>
              <a:defRPr sz="800" b="1" kern="100">
                <a:effectLst/>
                <a:latin typeface="微软雅黑" panose="020B0503020204020204" pitchFamily="34" charset="-122"/>
                <a:ea typeface="微软雅黑" panose="020B0503020204020204" pitchFamily="34" charset="-122"/>
                <a:cs typeface="Times New Roman" panose="02020603050405020304" pitchFamily="18" charset="0"/>
              </a:defRPr>
            </a:lvl1pPr>
          </a:lstStyle>
          <a:p>
            <a:pPr>
              <a:lnSpc>
                <a:spcPct val="130000"/>
              </a:lnSpc>
              <a:spcBef>
                <a:spcPts val="0"/>
              </a:spcBef>
              <a:spcAft>
                <a:spcPts val="0"/>
              </a:spcAft>
            </a:pPr>
            <a:r>
              <a:rPr lang="en-US" altLang="zh-CN" dirty="0">
                <a:latin typeface="Arial" panose="020B0604020202020204" pitchFamily="34" charset="0"/>
                <a:cs typeface="Arial" panose="020B0604020202020204" pitchFamily="34" charset="0"/>
              </a:rPr>
              <a:t>Voice &amp; Video</a:t>
            </a:r>
            <a:endParaRPr lang="zh-CN" altLang="en-US" dirty="0">
              <a:latin typeface="Arial" panose="020B0604020202020204" pitchFamily="34" charset="0"/>
              <a:cs typeface="Arial" panose="020B0604020202020204" pitchFamily="34" charset="0"/>
            </a:endParaRPr>
          </a:p>
          <a:p>
            <a:pPr>
              <a:lnSpc>
                <a:spcPct val="130000"/>
              </a:lnSpc>
              <a:spcBef>
                <a:spcPts val="0"/>
              </a:spcBef>
              <a:spcAft>
                <a:spcPts val="0"/>
              </a:spcAft>
            </a:pPr>
            <a:endParaRPr lang="en-US" altLang="zh-CN" dirty="0"/>
          </a:p>
          <a:p>
            <a:pPr>
              <a:lnSpc>
                <a:spcPct val="130000"/>
              </a:lnSpc>
              <a:spcBef>
                <a:spcPts val="0"/>
              </a:spcBef>
              <a:spcAft>
                <a:spcPts val="0"/>
              </a:spcAft>
            </a:pPr>
            <a:r>
              <a:rPr lang="en-US" altLang="zh-CN" dirty="0"/>
              <a:t>Softswitch Compatibility</a:t>
            </a:r>
          </a:p>
          <a:p>
            <a:pPr>
              <a:lnSpc>
                <a:spcPct val="130000"/>
              </a:lnSpc>
              <a:spcBef>
                <a:spcPts val="0"/>
              </a:spcBef>
              <a:spcAft>
                <a:spcPts val="0"/>
              </a:spcAft>
            </a:pPr>
            <a:endParaRPr lang="en-US" altLang="zh-CN" dirty="0"/>
          </a:p>
          <a:p>
            <a:pPr>
              <a:lnSpc>
                <a:spcPct val="130000"/>
              </a:lnSpc>
              <a:spcBef>
                <a:spcPts val="0"/>
              </a:spcBef>
              <a:spcAft>
                <a:spcPts val="0"/>
              </a:spcAft>
            </a:pPr>
            <a:r>
              <a:rPr lang="en-US" altLang="zh-CN" dirty="0"/>
              <a:t>Deployment Location</a:t>
            </a:r>
          </a:p>
        </p:txBody>
      </p:sp>
      <p:sp>
        <p:nvSpPr>
          <p:cNvPr id="34" name="矩形 33">
            <a:extLst>
              <a:ext uri="{FF2B5EF4-FFF2-40B4-BE49-F238E27FC236}">
                <a16:creationId xmlns:a16="http://schemas.microsoft.com/office/drawing/2014/main" id="{D7C40E76-7993-B89F-1575-947F0877715B}"/>
              </a:ext>
            </a:extLst>
          </p:cNvPr>
          <p:cNvSpPr/>
          <p:nvPr/>
        </p:nvSpPr>
        <p:spPr>
          <a:xfrm>
            <a:off x="3726713" y="4520204"/>
            <a:ext cx="3060000" cy="209550"/>
          </a:xfrm>
          <a:prstGeom prst="rect">
            <a:avLst/>
          </a:prstGeom>
          <a:gradFill flip="none" rotWithShape="1">
            <a:gsLst>
              <a:gs pos="5000">
                <a:srgbClr val="177DC1"/>
              </a:gs>
              <a:gs pos="57000">
                <a:srgbClr val="00489C"/>
              </a:gs>
              <a:gs pos="100000">
                <a:srgbClr val="00479B"/>
              </a:gs>
            </a:gsLst>
            <a:lin ang="10800000" scaled="1"/>
            <a:tileRect/>
          </a:gradFill>
        </p:spPr>
        <p:style>
          <a:lnRef idx="1">
            <a:schemeClr val="accent1"/>
          </a:lnRef>
          <a:fillRef idx="3">
            <a:schemeClr val="accent1"/>
          </a:fillRef>
          <a:effectRef idx="2">
            <a:schemeClr val="accent1"/>
          </a:effectRef>
          <a:fontRef idx="minor">
            <a:schemeClr val="lt1"/>
          </a:fontRef>
        </p:style>
        <p:txBody>
          <a:bodyPr rtlCol="0" anchor="ctr"/>
          <a:lstStyle/>
          <a:p>
            <a:r>
              <a:rPr lang="en-US" altLang="zh-CN" sz="900" b="1" kern="1700" spc="160" dirty="0">
                <a:solidFill>
                  <a:schemeClr val="bg1"/>
                </a:solidFill>
                <a:latin typeface="微软雅黑" panose="020B0503020204020204" pitchFamily="34" charset="-122"/>
                <a:ea typeface="微软雅黑" panose="020B0503020204020204" pitchFamily="34" charset="-122"/>
              </a:rPr>
              <a:t>Hardware Specifications</a:t>
            </a:r>
            <a:endParaRPr lang="zh-CN" altLang="en-US" sz="900" b="1" kern="1700" spc="160" dirty="0">
              <a:solidFill>
                <a:schemeClr val="bg1"/>
              </a:solidFill>
              <a:latin typeface="微软雅黑" panose="020B0503020204020204" pitchFamily="34" charset="-122"/>
              <a:ea typeface="微软雅黑" panose="020B0503020204020204" pitchFamily="34" charset="-122"/>
            </a:endParaRPr>
          </a:p>
        </p:txBody>
      </p:sp>
      <p:graphicFrame>
        <p:nvGraphicFramePr>
          <p:cNvPr id="35" name="表格 34">
            <a:extLst>
              <a:ext uri="{FF2B5EF4-FFF2-40B4-BE49-F238E27FC236}">
                <a16:creationId xmlns:a16="http://schemas.microsoft.com/office/drawing/2014/main" id="{BEAED21A-E9E5-9573-94A2-9D9020850759}"/>
              </a:ext>
            </a:extLst>
          </p:cNvPr>
          <p:cNvGraphicFramePr>
            <a:graphicFrameLocks noGrp="1"/>
          </p:cNvGraphicFramePr>
          <p:nvPr>
            <p:extLst>
              <p:ext uri="{D42A27DB-BD31-4B8C-83A1-F6EECF244321}">
                <p14:modId xmlns:p14="http://schemas.microsoft.com/office/powerpoint/2010/main" val="2409998806"/>
              </p:ext>
            </p:extLst>
          </p:nvPr>
        </p:nvGraphicFramePr>
        <p:xfrm>
          <a:off x="3737296" y="4984451"/>
          <a:ext cx="2863867" cy="3535390"/>
        </p:xfrm>
        <a:graphic>
          <a:graphicData uri="http://schemas.openxmlformats.org/drawingml/2006/table">
            <a:tbl>
              <a:tblPr firstRow="1" firstCol="1" bandRow="1">
                <a:tableStyleId>{5C22544A-7EE6-4342-B048-85BDC9FD1C3A}</a:tableStyleId>
              </a:tblPr>
              <a:tblGrid>
                <a:gridCol w="886910">
                  <a:extLst>
                    <a:ext uri="{9D8B030D-6E8A-4147-A177-3AD203B41FA5}">
                      <a16:colId xmlns:a16="http://schemas.microsoft.com/office/drawing/2014/main" val="20000"/>
                    </a:ext>
                  </a:extLst>
                </a:gridCol>
                <a:gridCol w="1976957">
                  <a:extLst>
                    <a:ext uri="{9D8B030D-6E8A-4147-A177-3AD203B41FA5}">
                      <a16:colId xmlns:a16="http://schemas.microsoft.com/office/drawing/2014/main" val="20001"/>
                    </a:ext>
                  </a:extLst>
                </a:gridCol>
              </a:tblGrid>
              <a:tr h="284959">
                <a:tc>
                  <a:txBody>
                    <a:bodyPr/>
                    <a:lstStyle/>
                    <a:p>
                      <a:pPr algn="l"/>
                      <a:r>
                        <a:rPr lang="en-US" altLang="zh-CN" sz="700" kern="100" dirty="0">
                          <a:solidFill>
                            <a:schemeClr val="tx1"/>
                          </a:solidFill>
                          <a:effectLst/>
                          <a:latin typeface="Arial" panose="020B0604020202020204" pitchFamily="34" charset="0"/>
                          <a:ea typeface="微软雅黑 Light" panose="020B0502040204020203" pitchFamily="34" charset="-122"/>
                          <a:cs typeface="Arial" panose="020B0604020202020204" pitchFamily="34" charset="0"/>
                        </a:rPr>
                        <a:t>Network</a:t>
                      </a:r>
                      <a:r>
                        <a:rPr lang="zh-CN" altLang="en-US" sz="700" kern="100" dirty="0">
                          <a:solidFill>
                            <a:schemeClr val="tx1"/>
                          </a:solidFill>
                          <a:effectLst/>
                          <a:latin typeface="Arial" panose="020B0604020202020204" pitchFamily="34" charset="0"/>
                          <a:ea typeface="微软雅黑 Light" panose="020B0502040204020203" pitchFamily="34" charset="-122"/>
                          <a:cs typeface="Arial" panose="020B0604020202020204" pitchFamily="34" charset="0"/>
                        </a:rPr>
                        <a:t> </a:t>
                      </a:r>
                      <a:r>
                        <a:rPr lang="en-US" altLang="zh-CN" sz="700" kern="100" dirty="0">
                          <a:solidFill>
                            <a:schemeClr val="tx1"/>
                          </a:solidFill>
                          <a:effectLst/>
                          <a:latin typeface="Arial" panose="020B0604020202020204" pitchFamily="34" charset="0"/>
                          <a:ea typeface="微软雅黑 Light" panose="020B0502040204020203" pitchFamily="34" charset="-122"/>
                          <a:cs typeface="Arial" panose="020B0604020202020204" pitchFamily="34" charset="0"/>
                        </a:rPr>
                        <a:t>Ports</a:t>
                      </a:r>
                      <a:endParaRPr lang="zh-CN" sz="700" kern="100" dirty="0">
                        <a:solidFill>
                          <a:schemeClr val="tx1"/>
                        </a:solidFill>
                        <a:effectLst/>
                        <a:latin typeface="Arial" panose="020B0604020202020204" pitchFamily="34" charset="0"/>
                        <a:ea typeface="微软雅黑 Light" panose="020B0502040204020203" pitchFamily="34" charset="-122"/>
                        <a:cs typeface="Arial" panose="020B0604020202020204" pitchFamily="34" charset="0"/>
                      </a:endParaRPr>
                    </a:p>
                  </a:txBody>
                  <a:tcPr marL="68580" marR="6858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solidFill>
                      <a:schemeClr val="bg1">
                        <a:alpha val="28000"/>
                      </a:schemeClr>
                    </a:solidFill>
                  </a:tcPr>
                </a:tc>
                <a:tc>
                  <a:txBody>
                    <a:bodyPr/>
                    <a:lstStyle/>
                    <a:p>
                      <a:pPr algn="l"/>
                      <a:r>
                        <a:rPr lang="en-US" altLang="zh-CN" sz="700" b="0" kern="100" dirty="0" err="1">
                          <a:solidFill>
                            <a:schemeClr val="tx1"/>
                          </a:solidFill>
                          <a:effectLst/>
                          <a:latin typeface="微软雅黑 Light" panose="020B0502040204020203" pitchFamily="34" charset="-122"/>
                          <a:ea typeface="微软雅黑 Light" panose="020B0502040204020203" pitchFamily="34" charset="-122"/>
                          <a:cs typeface="Times New Roman" panose="02020603050405020304" pitchFamily="18" charset="0"/>
                        </a:rPr>
                        <a:t>RJ45</a:t>
                      </a:r>
                      <a:r>
                        <a:rPr lang="zh-CN" altLang="en-US" sz="700" b="0" kern="100" dirty="0">
                          <a:solidFill>
                            <a:schemeClr val="tx1"/>
                          </a:solidFill>
                          <a:effectLst/>
                          <a:latin typeface="微软雅黑 Light" panose="020B0502040204020203" pitchFamily="34" charset="-122"/>
                          <a:ea typeface="微软雅黑 Light" panose="020B0502040204020203" pitchFamily="34" charset="-122"/>
                          <a:cs typeface="Times New Roman" panose="02020603050405020304" pitchFamily="18" charset="0"/>
                        </a:rPr>
                        <a:t>，</a:t>
                      </a:r>
                      <a:r>
                        <a:rPr lang="en-US" altLang="zh-CN" sz="700" b="0" kern="100" dirty="0">
                          <a:solidFill>
                            <a:schemeClr val="tx1"/>
                          </a:solidFill>
                          <a:effectLst/>
                          <a:latin typeface="微软雅黑 Light" panose="020B0502040204020203" pitchFamily="34" charset="-122"/>
                          <a:ea typeface="微软雅黑 Light" panose="020B0502040204020203" pitchFamily="34" charset="-122"/>
                          <a:cs typeface="Times New Roman" panose="02020603050405020304" pitchFamily="18" charset="0"/>
                        </a:rPr>
                        <a:t>2×10/100/1000 Base-T</a:t>
                      </a:r>
                      <a:r>
                        <a:rPr lang="zh-CN" altLang="en-US" sz="700" b="0" kern="100" dirty="0">
                          <a:solidFill>
                            <a:schemeClr val="tx1"/>
                          </a:solidFill>
                          <a:effectLst/>
                          <a:latin typeface="微软雅黑 Light" panose="020B0502040204020203" pitchFamily="34" charset="-122"/>
                          <a:ea typeface="微软雅黑 Light" panose="020B0502040204020203" pitchFamily="34" charset="-122"/>
                          <a:cs typeface="Times New Roman" panose="02020603050405020304" pitchFamily="18" charset="0"/>
                        </a:rPr>
                        <a:t>，</a:t>
                      </a:r>
                      <a:r>
                        <a:rPr lang="en-US" altLang="zh-CN" sz="700" b="0" kern="100" dirty="0">
                          <a:solidFill>
                            <a:schemeClr val="tx1"/>
                          </a:solidFill>
                          <a:effectLst/>
                          <a:latin typeface="微软雅黑 Light" panose="020B0502040204020203" pitchFamily="34" charset="-122"/>
                          <a:ea typeface="微软雅黑 Light" panose="020B0502040204020203" pitchFamily="34" charset="-122"/>
                          <a:cs typeface="Times New Roman" panose="02020603050405020304" pitchFamily="18" charset="0"/>
                        </a:rPr>
                        <a:t>Auto-Adapt</a:t>
                      </a:r>
                      <a:endParaRPr lang="zh-CN" sz="700" b="0" kern="100" dirty="0">
                        <a:solidFill>
                          <a:schemeClr val="tx1"/>
                        </a:solidFill>
                        <a:effectLst/>
                        <a:latin typeface="微软雅黑 Light" panose="020B0502040204020203" pitchFamily="34" charset="-122"/>
                        <a:ea typeface="微软雅黑 Light" panose="020B0502040204020203" pitchFamily="34" charset="-122"/>
                        <a:cs typeface="Times New Roman" panose="02020603050405020304" pitchFamily="18" charset="0"/>
                      </a:endParaRPr>
                    </a:p>
                  </a:txBody>
                  <a:tcPr marL="68580" marR="6858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solidFill>
                      <a:schemeClr val="bg1">
                        <a:alpha val="28000"/>
                      </a:schemeClr>
                    </a:solidFill>
                  </a:tcPr>
                </a:tc>
                <a:extLst>
                  <a:ext uri="{0D108BD9-81ED-4DB2-BD59-A6C34878D82A}">
                    <a16:rowId xmlns:a16="http://schemas.microsoft.com/office/drawing/2014/main" val="10000"/>
                  </a:ext>
                </a:extLst>
              </a:tr>
              <a:tr h="284959">
                <a:tc>
                  <a:txBody>
                    <a:bodyPr/>
                    <a:lstStyle/>
                    <a:p>
                      <a:pPr algn="l"/>
                      <a:r>
                        <a:rPr lang="en-US" altLang="zh-CN" sz="700" kern="100" dirty="0">
                          <a:solidFill>
                            <a:schemeClr val="tx1"/>
                          </a:solidFill>
                          <a:effectLst/>
                          <a:latin typeface="Arial" panose="020B0604020202020204" pitchFamily="34" charset="0"/>
                          <a:ea typeface="微软雅黑 Light" panose="020B0502040204020203" pitchFamily="34" charset="-122"/>
                          <a:cs typeface="Arial" panose="020B0604020202020204" pitchFamily="34" charset="0"/>
                        </a:rPr>
                        <a:t>Console ports</a:t>
                      </a:r>
                      <a:endParaRPr lang="zh-CN" sz="700" kern="100" dirty="0">
                        <a:solidFill>
                          <a:schemeClr val="tx1"/>
                        </a:solidFill>
                        <a:effectLst/>
                        <a:latin typeface="Arial" panose="020B0604020202020204" pitchFamily="34" charset="0"/>
                        <a:ea typeface="微软雅黑 Light" panose="020B0502040204020203" pitchFamily="34" charset="-122"/>
                        <a:cs typeface="Arial" panose="020B0604020202020204" pitchFamily="34" charset="0"/>
                      </a:endParaRPr>
                    </a:p>
                  </a:txBody>
                  <a:tcPr marL="68580" marR="6858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solidFill>
                      <a:schemeClr val="bg1">
                        <a:alpha val="28000"/>
                      </a:schemeClr>
                    </a:solidFill>
                  </a:tcPr>
                </a:tc>
                <a:tc>
                  <a:txBody>
                    <a:bodyPr/>
                    <a:lstStyle/>
                    <a:p>
                      <a:pPr algn="l"/>
                      <a:r>
                        <a:rPr lang="en-US" altLang="zh-CN" sz="700" kern="100" dirty="0" err="1">
                          <a:solidFill>
                            <a:schemeClr val="tx1"/>
                          </a:solidFill>
                          <a:effectLst/>
                          <a:latin typeface="微软雅黑 Light" panose="020B0502040204020203" pitchFamily="34" charset="-122"/>
                          <a:ea typeface="微软雅黑 Light" panose="020B0502040204020203" pitchFamily="34" charset="-122"/>
                          <a:cs typeface="Times New Roman" panose="02020603050405020304" pitchFamily="18" charset="0"/>
                        </a:rPr>
                        <a:t>RJ45</a:t>
                      </a:r>
                      <a:endParaRPr lang="zh-CN" sz="700" kern="100" dirty="0">
                        <a:solidFill>
                          <a:schemeClr val="tx1"/>
                        </a:solidFill>
                        <a:effectLst/>
                        <a:latin typeface="微软雅黑 Light" panose="020B0502040204020203" pitchFamily="34" charset="-122"/>
                        <a:ea typeface="微软雅黑 Light" panose="020B0502040204020203" pitchFamily="34" charset="-122"/>
                        <a:cs typeface="Times New Roman" panose="02020603050405020304" pitchFamily="18" charset="0"/>
                      </a:endParaRPr>
                    </a:p>
                  </a:txBody>
                  <a:tcPr marL="68580" marR="6858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solidFill>
                      <a:schemeClr val="bg1">
                        <a:alpha val="28000"/>
                      </a:schemeClr>
                    </a:solidFill>
                  </a:tcPr>
                </a:tc>
                <a:extLst>
                  <a:ext uri="{0D108BD9-81ED-4DB2-BD59-A6C34878D82A}">
                    <a16:rowId xmlns:a16="http://schemas.microsoft.com/office/drawing/2014/main" val="10001"/>
                  </a:ext>
                </a:extLst>
              </a:tr>
              <a:tr h="284959">
                <a:tc>
                  <a:txBody>
                    <a:bodyPr/>
                    <a:lstStyle/>
                    <a:p>
                      <a:pPr algn="l"/>
                      <a:r>
                        <a:rPr lang="en-US" altLang="zh-CN" sz="700" kern="100" dirty="0">
                          <a:solidFill>
                            <a:schemeClr val="tx1"/>
                          </a:solidFill>
                          <a:effectLst/>
                          <a:latin typeface="Arial" panose="020B0604020202020204" pitchFamily="34" charset="0"/>
                          <a:ea typeface="微软雅黑 Light" panose="020B0502040204020203" pitchFamily="34" charset="-122"/>
                          <a:cs typeface="Arial" panose="020B0604020202020204" pitchFamily="34" charset="0"/>
                        </a:rPr>
                        <a:t>System</a:t>
                      </a:r>
                      <a:r>
                        <a:rPr lang="zh-CN" altLang="en-US" sz="700" kern="100" dirty="0">
                          <a:solidFill>
                            <a:schemeClr val="tx1"/>
                          </a:solidFill>
                          <a:effectLst/>
                          <a:latin typeface="Arial" panose="020B0604020202020204" pitchFamily="34" charset="0"/>
                          <a:ea typeface="微软雅黑 Light" panose="020B0502040204020203" pitchFamily="34" charset="-122"/>
                          <a:cs typeface="Arial" panose="020B0604020202020204" pitchFamily="34" charset="0"/>
                        </a:rPr>
                        <a:t> </a:t>
                      </a:r>
                      <a:r>
                        <a:rPr lang="en-US" altLang="zh-CN" sz="700" kern="100" dirty="0">
                          <a:solidFill>
                            <a:schemeClr val="tx1"/>
                          </a:solidFill>
                          <a:effectLst/>
                          <a:latin typeface="Arial" panose="020B0604020202020204" pitchFamily="34" charset="0"/>
                          <a:ea typeface="微软雅黑 Light" panose="020B0502040204020203" pitchFamily="34" charset="-122"/>
                          <a:cs typeface="Arial" panose="020B0604020202020204" pitchFamily="34" charset="0"/>
                        </a:rPr>
                        <a:t>Memory</a:t>
                      </a:r>
                      <a:endParaRPr lang="zh-CN" sz="700" kern="100" dirty="0">
                        <a:solidFill>
                          <a:schemeClr val="tx1"/>
                        </a:solidFill>
                        <a:effectLst/>
                        <a:latin typeface="Arial" panose="020B0604020202020204" pitchFamily="34" charset="0"/>
                        <a:ea typeface="微软雅黑 Light" panose="020B0502040204020203" pitchFamily="34" charset="-122"/>
                        <a:cs typeface="Arial" panose="020B0604020202020204" pitchFamily="34" charset="0"/>
                      </a:endParaRPr>
                    </a:p>
                  </a:txBody>
                  <a:tcPr marL="68580" marR="6858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solidFill>
                      <a:schemeClr val="bg1">
                        <a:alpha val="28000"/>
                      </a:schemeClr>
                    </a:solidFill>
                  </a:tcPr>
                </a:tc>
                <a:tc>
                  <a:txBody>
                    <a:bodyPr/>
                    <a:lstStyle/>
                    <a:p>
                      <a:pPr algn="l"/>
                      <a:r>
                        <a:rPr lang="en-US" altLang="zh-CN" sz="700" kern="100" dirty="0" err="1">
                          <a:solidFill>
                            <a:schemeClr val="tx1"/>
                          </a:solidFill>
                          <a:effectLst/>
                          <a:latin typeface="微软雅黑 Light" panose="020B0502040204020203" pitchFamily="34" charset="-122"/>
                          <a:ea typeface="微软雅黑 Light" panose="020B0502040204020203" pitchFamily="34" charset="-122"/>
                          <a:cs typeface="Times New Roman" panose="02020603050405020304" pitchFamily="18" charset="0"/>
                        </a:rPr>
                        <a:t>256MB</a:t>
                      </a:r>
                      <a:endParaRPr lang="zh-CN" sz="700" kern="100" dirty="0">
                        <a:solidFill>
                          <a:schemeClr val="tx1"/>
                        </a:solidFill>
                        <a:effectLst/>
                        <a:latin typeface="微软雅黑 Light" panose="020B0502040204020203" pitchFamily="34" charset="-122"/>
                        <a:ea typeface="微软雅黑 Light" panose="020B0502040204020203" pitchFamily="34" charset="-122"/>
                        <a:cs typeface="Times New Roman" panose="02020603050405020304" pitchFamily="18" charset="0"/>
                      </a:endParaRPr>
                    </a:p>
                  </a:txBody>
                  <a:tcPr marL="68580" marR="6858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solidFill>
                      <a:schemeClr val="bg1">
                        <a:alpha val="28000"/>
                      </a:schemeClr>
                    </a:solidFill>
                  </a:tcPr>
                </a:tc>
                <a:extLst>
                  <a:ext uri="{0D108BD9-81ED-4DB2-BD59-A6C34878D82A}">
                    <a16:rowId xmlns:a16="http://schemas.microsoft.com/office/drawing/2014/main" val="10002"/>
                  </a:ext>
                </a:extLst>
              </a:tr>
              <a:tr h="284959">
                <a:tc>
                  <a:txBody>
                    <a:bodyPr/>
                    <a:lstStyle/>
                    <a:p>
                      <a:pPr algn="l"/>
                      <a:r>
                        <a:rPr lang="en-US" altLang="zh-CN" sz="700" kern="100" dirty="0">
                          <a:solidFill>
                            <a:schemeClr val="tx1"/>
                          </a:solidFill>
                          <a:effectLst/>
                          <a:latin typeface="Arial" panose="020B0604020202020204" pitchFamily="34" charset="0"/>
                          <a:ea typeface="微软雅黑 Light" panose="020B0502040204020203" pitchFamily="34" charset="-122"/>
                          <a:cs typeface="Arial" panose="020B0604020202020204" pitchFamily="34" charset="0"/>
                          <a:sym typeface="+mn-ea"/>
                        </a:rPr>
                        <a:t>Flash</a:t>
                      </a:r>
                      <a:r>
                        <a:rPr lang="zh-CN" altLang="en-US" sz="700" kern="100" dirty="0">
                          <a:solidFill>
                            <a:schemeClr val="tx1"/>
                          </a:solidFill>
                          <a:effectLst/>
                          <a:latin typeface="Arial" panose="020B0604020202020204" pitchFamily="34" charset="0"/>
                          <a:ea typeface="微软雅黑 Light" panose="020B0502040204020203" pitchFamily="34" charset="-122"/>
                          <a:cs typeface="Arial" panose="020B0604020202020204" pitchFamily="34" charset="0"/>
                          <a:sym typeface="+mn-ea"/>
                        </a:rPr>
                        <a:t> </a:t>
                      </a:r>
                      <a:r>
                        <a:rPr lang="en-US" altLang="zh-CN" sz="700" kern="100" dirty="0">
                          <a:solidFill>
                            <a:schemeClr val="tx1"/>
                          </a:solidFill>
                          <a:effectLst/>
                          <a:latin typeface="Arial" panose="020B0604020202020204" pitchFamily="34" charset="0"/>
                          <a:ea typeface="微软雅黑 Light" panose="020B0502040204020203" pitchFamily="34" charset="-122"/>
                          <a:cs typeface="Arial" panose="020B0604020202020204" pitchFamily="34" charset="0"/>
                          <a:sym typeface="+mn-ea"/>
                        </a:rPr>
                        <a:t>Memory</a:t>
                      </a:r>
                      <a:endParaRPr lang="zh-CN" sz="700" kern="100" dirty="0">
                        <a:solidFill>
                          <a:schemeClr val="tx1"/>
                        </a:solidFill>
                        <a:effectLst/>
                        <a:latin typeface="Arial" panose="020B0604020202020204" pitchFamily="34" charset="0"/>
                        <a:ea typeface="微软雅黑 Light" panose="020B0502040204020203" pitchFamily="34" charset="-122"/>
                        <a:cs typeface="Arial" panose="020B0604020202020204" pitchFamily="34" charset="0"/>
                      </a:endParaRPr>
                    </a:p>
                  </a:txBody>
                  <a:tcPr marL="68580" marR="6858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solidFill>
                      <a:schemeClr val="bg1">
                        <a:alpha val="28000"/>
                      </a:schemeClr>
                    </a:solidFill>
                  </a:tcPr>
                </a:tc>
                <a:tc>
                  <a:txBody>
                    <a:bodyPr/>
                    <a:lstStyle/>
                    <a:p>
                      <a:pPr algn="l"/>
                      <a:r>
                        <a:rPr lang="en-US" altLang="zh-CN" sz="700" kern="100" dirty="0" err="1">
                          <a:solidFill>
                            <a:schemeClr val="tx1"/>
                          </a:solidFill>
                          <a:effectLst/>
                          <a:latin typeface="微软雅黑 Light" panose="020B0502040204020203" pitchFamily="34" charset="-122"/>
                          <a:ea typeface="微软雅黑 Light" panose="020B0502040204020203" pitchFamily="34" charset="-122"/>
                          <a:cs typeface="Times New Roman" panose="02020603050405020304" pitchFamily="18" charset="0"/>
                        </a:rPr>
                        <a:t>16MB</a:t>
                      </a:r>
                      <a:endParaRPr lang="zh-CN" sz="700" kern="100" dirty="0">
                        <a:solidFill>
                          <a:schemeClr val="tx1"/>
                        </a:solidFill>
                        <a:effectLst/>
                        <a:latin typeface="微软雅黑 Light" panose="020B0502040204020203" pitchFamily="34" charset="-122"/>
                        <a:ea typeface="微软雅黑 Light" panose="020B0502040204020203" pitchFamily="34" charset="-122"/>
                        <a:cs typeface="Times New Roman" panose="02020603050405020304" pitchFamily="18" charset="0"/>
                      </a:endParaRPr>
                    </a:p>
                  </a:txBody>
                  <a:tcPr marL="68580" marR="6858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solidFill>
                      <a:schemeClr val="bg1">
                        <a:alpha val="28000"/>
                      </a:schemeClr>
                    </a:solidFill>
                  </a:tcPr>
                </a:tc>
                <a:extLst>
                  <a:ext uri="{0D108BD9-81ED-4DB2-BD59-A6C34878D82A}">
                    <a16:rowId xmlns:a16="http://schemas.microsoft.com/office/drawing/2014/main" val="10003"/>
                  </a:ext>
                </a:extLst>
              </a:tr>
              <a:tr h="284959">
                <a:tc>
                  <a:txBody>
                    <a:bodyPr/>
                    <a:lstStyle/>
                    <a:p>
                      <a:pPr algn="l"/>
                      <a:r>
                        <a:rPr lang="en-US" altLang="zh-CN" sz="700" kern="100" dirty="0">
                          <a:solidFill>
                            <a:schemeClr val="tx1"/>
                          </a:solidFill>
                          <a:effectLst/>
                          <a:latin typeface="Arial" panose="020B0604020202020204" pitchFamily="34" charset="0"/>
                          <a:ea typeface="微软雅黑 Light" panose="020B0502040204020203" pitchFamily="34" charset="-122"/>
                          <a:cs typeface="Arial" panose="020B0604020202020204" pitchFamily="34" charset="0"/>
                        </a:rPr>
                        <a:t>Built-in Storage</a:t>
                      </a:r>
                      <a:endParaRPr lang="zh-CN" sz="700" kern="100" dirty="0">
                        <a:solidFill>
                          <a:schemeClr val="tx1"/>
                        </a:solidFill>
                        <a:effectLst/>
                        <a:latin typeface="Arial" panose="020B0604020202020204" pitchFamily="34" charset="0"/>
                        <a:ea typeface="微软雅黑 Light" panose="020B0502040204020203" pitchFamily="34" charset="-122"/>
                        <a:cs typeface="Arial" panose="020B0604020202020204" pitchFamily="34" charset="0"/>
                      </a:endParaRPr>
                    </a:p>
                  </a:txBody>
                  <a:tcPr marL="68580" marR="6858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solidFill>
                      <a:schemeClr val="bg1">
                        <a:alpha val="28000"/>
                      </a:schemeClr>
                    </a:solidFill>
                  </a:tcPr>
                </a:tc>
                <a:tc>
                  <a:txBody>
                    <a:bodyPr/>
                    <a:lstStyle/>
                    <a:p>
                      <a:pPr algn="l"/>
                      <a:r>
                        <a:rPr lang="en-US" altLang="zh-CN" sz="700" kern="100" dirty="0" err="1">
                          <a:solidFill>
                            <a:schemeClr val="tx1"/>
                          </a:solidFill>
                          <a:effectLst/>
                          <a:latin typeface="微软雅黑 Light" panose="020B0502040204020203" pitchFamily="34" charset="-122"/>
                          <a:ea typeface="微软雅黑 Light" panose="020B0502040204020203" pitchFamily="34" charset="-122"/>
                          <a:cs typeface="Times New Roman" panose="02020603050405020304" pitchFamily="18" charset="0"/>
                        </a:rPr>
                        <a:t>16GB</a:t>
                      </a:r>
                      <a:endParaRPr lang="zh-CN" sz="700" kern="100" dirty="0">
                        <a:solidFill>
                          <a:schemeClr val="tx1"/>
                        </a:solidFill>
                        <a:effectLst/>
                        <a:latin typeface="微软雅黑 Light" panose="020B0502040204020203" pitchFamily="34" charset="-122"/>
                        <a:ea typeface="微软雅黑 Light" panose="020B0502040204020203" pitchFamily="34" charset="-122"/>
                        <a:cs typeface="Times New Roman" panose="02020603050405020304" pitchFamily="18" charset="0"/>
                      </a:endParaRPr>
                    </a:p>
                  </a:txBody>
                  <a:tcPr marL="68580" marR="6858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solidFill>
                      <a:schemeClr val="bg1">
                        <a:alpha val="28000"/>
                      </a:schemeClr>
                    </a:solidFill>
                  </a:tcPr>
                </a:tc>
                <a:extLst>
                  <a:ext uri="{0D108BD9-81ED-4DB2-BD59-A6C34878D82A}">
                    <a16:rowId xmlns:a16="http://schemas.microsoft.com/office/drawing/2014/main" val="10004"/>
                  </a:ext>
                </a:extLst>
              </a:tr>
              <a:tr h="284959">
                <a:tc>
                  <a:txBody>
                    <a:bodyPr/>
                    <a:lstStyle/>
                    <a:p>
                      <a:pPr algn="l"/>
                      <a:r>
                        <a:rPr lang="en-US" altLang="zh-CN" sz="700" kern="100" dirty="0">
                          <a:solidFill>
                            <a:schemeClr val="tx1"/>
                          </a:solidFill>
                          <a:effectLst/>
                          <a:latin typeface="Arial" panose="020B0604020202020204" pitchFamily="34" charset="0"/>
                          <a:ea typeface="微软雅黑 Light" panose="020B0502040204020203" pitchFamily="34" charset="-122"/>
                          <a:cs typeface="Arial" panose="020B0604020202020204" pitchFamily="34" charset="0"/>
                        </a:rPr>
                        <a:t>H×W×D</a:t>
                      </a:r>
                      <a:r>
                        <a:rPr lang="zh-CN" altLang="en-US" sz="700" kern="100" dirty="0">
                          <a:solidFill>
                            <a:schemeClr val="tx1"/>
                          </a:solidFill>
                          <a:effectLst/>
                          <a:latin typeface="Arial" panose="020B0604020202020204" pitchFamily="34" charset="0"/>
                          <a:ea typeface="微软雅黑 Light" panose="020B0502040204020203" pitchFamily="34" charset="-122"/>
                          <a:cs typeface="Arial" panose="020B0604020202020204" pitchFamily="34" charset="0"/>
                        </a:rPr>
                        <a:t>（</a:t>
                      </a:r>
                      <a:r>
                        <a:rPr lang="en-US" altLang="zh-CN" sz="700" kern="100" dirty="0" err="1">
                          <a:solidFill>
                            <a:schemeClr val="tx1"/>
                          </a:solidFill>
                          <a:effectLst/>
                          <a:latin typeface="Arial" panose="020B0604020202020204" pitchFamily="34" charset="0"/>
                          <a:ea typeface="微软雅黑 Light" panose="020B0502040204020203" pitchFamily="34" charset="-122"/>
                          <a:cs typeface="Arial" panose="020B0604020202020204" pitchFamily="34" charset="0"/>
                        </a:rPr>
                        <a:t>1U</a:t>
                      </a:r>
                      <a:r>
                        <a:rPr lang="zh-CN" altLang="en-US" sz="700" kern="100" dirty="0">
                          <a:solidFill>
                            <a:schemeClr val="tx1"/>
                          </a:solidFill>
                          <a:effectLst/>
                          <a:latin typeface="Arial" panose="020B0604020202020204" pitchFamily="34" charset="0"/>
                          <a:ea typeface="微软雅黑 Light" panose="020B0502040204020203" pitchFamily="34" charset="-122"/>
                          <a:cs typeface="Arial" panose="020B0604020202020204" pitchFamily="34" charset="0"/>
                        </a:rPr>
                        <a:t>）</a:t>
                      </a:r>
                      <a:endParaRPr lang="zh-CN" sz="700" kern="100" dirty="0">
                        <a:solidFill>
                          <a:schemeClr val="tx1"/>
                        </a:solidFill>
                        <a:effectLst/>
                        <a:latin typeface="Arial" panose="020B0604020202020204" pitchFamily="34" charset="0"/>
                        <a:ea typeface="微软雅黑 Light" panose="020B0502040204020203" pitchFamily="34" charset="-122"/>
                        <a:cs typeface="Arial" panose="020B0604020202020204" pitchFamily="34" charset="0"/>
                      </a:endParaRPr>
                    </a:p>
                  </a:txBody>
                  <a:tcPr marL="68580" marR="6858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solidFill>
                      <a:schemeClr val="bg1">
                        <a:alpha val="28000"/>
                      </a:schemeClr>
                    </a:solidFill>
                  </a:tcPr>
                </a:tc>
                <a:tc>
                  <a:txBody>
                    <a:bodyPr/>
                    <a:lstStyle/>
                    <a:p>
                      <a:pPr algn="l">
                        <a:buClrTx/>
                        <a:buSzTx/>
                        <a:buFontTx/>
                      </a:pPr>
                      <a:r>
                        <a:rPr lang="en-US" altLang="zh-CN" sz="700" kern="100" dirty="0" err="1">
                          <a:solidFill>
                            <a:schemeClr val="tx1"/>
                          </a:solidFill>
                          <a:effectLst/>
                          <a:latin typeface="微软雅黑 Light" panose="020B0502040204020203" pitchFamily="34" charset="-122"/>
                          <a:ea typeface="微软雅黑 Light" panose="020B0502040204020203" pitchFamily="34" charset="-122"/>
                          <a:cs typeface="Times New Roman" panose="02020603050405020304" pitchFamily="18" charset="0"/>
                        </a:rPr>
                        <a:t>35×203×136 mm</a:t>
                      </a:r>
                    </a:p>
                  </a:txBody>
                  <a:tcPr marL="68580" marR="6858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solidFill>
                      <a:schemeClr val="bg1">
                        <a:alpha val="28000"/>
                      </a:schemeClr>
                    </a:solidFill>
                  </a:tcPr>
                </a:tc>
                <a:extLst>
                  <a:ext uri="{0D108BD9-81ED-4DB2-BD59-A6C34878D82A}">
                    <a16:rowId xmlns:a16="http://schemas.microsoft.com/office/drawing/2014/main" val="10005"/>
                  </a:ext>
                </a:extLst>
              </a:tr>
              <a:tr h="284959">
                <a:tc>
                  <a:txBody>
                    <a:bodyPr/>
                    <a:lstStyle/>
                    <a:p>
                      <a:pPr algn="l"/>
                      <a:r>
                        <a:rPr lang="en-US" altLang="zh-CN" sz="700" kern="100" dirty="0">
                          <a:solidFill>
                            <a:schemeClr val="tx1"/>
                          </a:solidFill>
                          <a:effectLst/>
                          <a:latin typeface="Arial" panose="020B0604020202020204" pitchFamily="34" charset="0"/>
                          <a:ea typeface="微软雅黑 Light" panose="020B0502040204020203" pitchFamily="34" charset="-122"/>
                          <a:cs typeface="Arial" panose="020B0604020202020204" pitchFamily="34" charset="0"/>
                        </a:rPr>
                        <a:t>Net</a:t>
                      </a:r>
                      <a:r>
                        <a:rPr lang="zh-CN" altLang="en-US" sz="700" kern="100" dirty="0">
                          <a:solidFill>
                            <a:schemeClr val="tx1"/>
                          </a:solidFill>
                          <a:effectLst/>
                          <a:latin typeface="Arial" panose="020B0604020202020204" pitchFamily="34" charset="0"/>
                          <a:ea typeface="微软雅黑 Light" panose="020B0502040204020203" pitchFamily="34" charset="-122"/>
                          <a:cs typeface="Arial" panose="020B0604020202020204" pitchFamily="34" charset="0"/>
                        </a:rPr>
                        <a:t> </a:t>
                      </a:r>
                      <a:r>
                        <a:rPr lang="en-US" altLang="zh-CN" sz="700" kern="100" dirty="0">
                          <a:solidFill>
                            <a:schemeClr val="tx1"/>
                          </a:solidFill>
                          <a:effectLst/>
                          <a:latin typeface="Arial" panose="020B0604020202020204" pitchFamily="34" charset="0"/>
                          <a:ea typeface="微软雅黑 Light" panose="020B0502040204020203" pitchFamily="34" charset="-122"/>
                          <a:cs typeface="Arial" panose="020B0604020202020204" pitchFamily="34" charset="0"/>
                        </a:rPr>
                        <a:t>Weight</a:t>
                      </a:r>
                      <a:endParaRPr lang="zh-CN" sz="700" kern="100" dirty="0">
                        <a:solidFill>
                          <a:schemeClr val="tx1"/>
                        </a:solidFill>
                        <a:effectLst/>
                        <a:latin typeface="Arial" panose="020B0604020202020204" pitchFamily="34" charset="0"/>
                        <a:ea typeface="微软雅黑 Light" panose="020B0502040204020203" pitchFamily="34" charset="-122"/>
                        <a:cs typeface="Arial" panose="020B0604020202020204" pitchFamily="34" charset="0"/>
                      </a:endParaRPr>
                    </a:p>
                  </a:txBody>
                  <a:tcPr marL="68580" marR="6858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solidFill>
                      <a:schemeClr val="bg1">
                        <a:alpha val="28000"/>
                      </a:schemeClr>
                    </a:solidFill>
                  </a:tcPr>
                </a:tc>
                <a:tc>
                  <a:txBody>
                    <a:bodyPr/>
                    <a:lstStyle/>
                    <a:p>
                      <a:pPr algn="l">
                        <a:buClrTx/>
                        <a:buSzTx/>
                        <a:buFontTx/>
                      </a:pPr>
                      <a:r>
                        <a:rPr lang="en-US" altLang="zh-CN" sz="700" kern="100" dirty="0">
                          <a:solidFill>
                            <a:schemeClr val="tx1"/>
                          </a:solidFill>
                          <a:effectLst/>
                          <a:latin typeface="微软雅黑 Light" panose="020B0502040204020203" pitchFamily="34" charset="-122"/>
                          <a:ea typeface="微软雅黑 Light" panose="020B0502040204020203" pitchFamily="34" charset="-122"/>
                          <a:cs typeface="Times New Roman" panose="02020603050405020304" pitchFamily="18" charset="0"/>
                        </a:rPr>
                        <a:t>Max 0.72kg</a:t>
                      </a:r>
                    </a:p>
                  </a:txBody>
                  <a:tcPr marL="68580" marR="6858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solidFill>
                      <a:schemeClr val="bg1">
                        <a:alpha val="28000"/>
                      </a:schemeClr>
                    </a:solidFill>
                  </a:tcPr>
                </a:tc>
                <a:extLst>
                  <a:ext uri="{0D108BD9-81ED-4DB2-BD59-A6C34878D82A}">
                    <a16:rowId xmlns:a16="http://schemas.microsoft.com/office/drawing/2014/main" val="10006"/>
                  </a:ext>
                </a:extLst>
              </a:tr>
              <a:tr h="284959">
                <a:tc>
                  <a:txBody>
                    <a:bodyPr/>
                    <a:lstStyle/>
                    <a:p>
                      <a:pPr algn="l"/>
                      <a:r>
                        <a:rPr lang="en-US" altLang="zh-CN" sz="700" kern="100" dirty="0">
                          <a:solidFill>
                            <a:schemeClr val="tx1"/>
                          </a:solidFill>
                          <a:effectLst/>
                          <a:latin typeface="Arial" panose="020B0604020202020204" pitchFamily="34" charset="0"/>
                          <a:ea typeface="微软雅黑 Light" panose="020B0502040204020203" pitchFamily="34" charset="-122"/>
                          <a:cs typeface="Arial" panose="020B0604020202020204" pitchFamily="34" charset="0"/>
                        </a:rPr>
                        <a:t>Power Supply</a:t>
                      </a:r>
                      <a:endParaRPr lang="zh-CN" sz="700" kern="100" dirty="0">
                        <a:solidFill>
                          <a:schemeClr val="tx1"/>
                        </a:solidFill>
                        <a:effectLst/>
                        <a:latin typeface="Arial" panose="020B0604020202020204" pitchFamily="34" charset="0"/>
                        <a:ea typeface="微软雅黑 Light" panose="020B0502040204020203" pitchFamily="34" charset="-122"/>
                        <a:cs typeface="Arial" panose="020B0604020202020204" pitchFamily="34" charset="0"/>
                      </a:endParaRPr>
                    </a:p>
                  </a:txBody>
                  <a:tcPr marL="68580" marR="6858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solidFill>
                      <a:schemeClr val="bg1">
                        <a:alpha val="28000"/>
                      </a:schemeClr>
                    </a:solidFill>
                  </a:tcPr>
                </a:tc>
                <a:tc>
                  <a:txBody>
                    <a:bodyPr/>
                    <a:lstStyle/>
                    <a:p>
                      <a:pPr algn="l">
                        <a:buClrTx/>
                        <a:buSzTx/>
                        <a:buFontTx/>
                      </a:pPr>
                      <a:r>
                        <a:rPr lang="en-US" sz="700" dirty="0">
                          <a:solidFill>
                            <a:schemeClr val="bg2">
                              <a:lumMod val="50000"/>
                            </a:schemeClr>
                          </a:solidFill>
                          <a:effectLst/>
                          <a:latin typeface="Arial" panose="020B0604020202020204" pitchFamily="34" charset="0"/>
                          <a:ea typeface="微软雅黑" panose="020B0503020204020204" pitchFamily="34" charset="-122"/>
                          <a:cs typeface="Arial" panose="020B0604020202020204" pitchFamily="34" charset="0"/>
                          <a:sym typeface="+mn-ea"/>
                        </a:rPr>
                        <a:t>12V     </a:t>
                      </a:r>
                      <a:r>
                        <a:rPr lang="en-US" altLang="zh-CN" sz="700" kern="100" dirty="0" err="1">
                          <a:solidFill>
                            <a:schemeClr val="bg2">
                              <a:lumMod val="50000"/>
                            </a:schemeClr>
                          </a:solidFill>
                          <a:effectLst/>
                          <a:latin typeface="Arial" panose="020B0604020202020204" pitchFamily="34" charset="0"/>
                          <a:ea typeface="微软雅黑 Light" panose="020B0502040204020203" pitchFamily="34" charset="-122"/>
                          <a:cs typeface="Arial" panose="020B0604020202020204" pitchFamily="34" charset="0"/>
                          <a:sym typeface="+mn-ea"/>
                        </a:rPr>
                        <a:t> 1.5A</a:t>
                      </a:r>
                    </a:p>
                  </a:txBody>
                  <a:tcPr marL="68580" marR="6858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solidFill>
                      <a:schemeClr val="bg1">
                        <a:alpha val="28000"/>
                      </a:schemeClr>
                    </a:solidFill>
                  </a:tcPr>
                </a:tc>
                <a:extLst>
                  <a:ext uri="{0D108BD9-81ED-4DB2-BD59-A6C34878D82A}">
                    <a16:rowId xmlns:a16="http://schemas.microsoft.com/office/drawing/2014/main" val="10007"/>
                  </a:ext>
                </a:extLst>
              </a:tr>
              <a:tr h="284959">
                <a:tc>
                  <a:txBody>
                    <a:bodyPr/>
                    <a:lstStyle/>
                    <a:p>
                      <a:pPr algn="l"/>
                      <a:r>
                        <a:rPr lang="en-US" altLang="zh-CN" sz="700" kern="100" dirty="0">
                          <a:solidFill>
                            <a:schemeClr val="tx1"/>
                          </a:solidFill>
                          <a:effectLst/>
                          <a:latin typeface="Arial" panose="020B0604020202020204" pitchFamily="34" charset="0"/>
                          <a:ea typeface="微软雅黑 Light" panose="020B0502040204020203" pitchFamily="34" charset="-122"/>
                          <a:cs typeface="Arial" panose="020B0604020202020204" pitchFamily="34" charset="0"/>
                        </a:rPr>
                        <a:t>Max </a:t>
                      </a:r>
                      <a:r>
                        <a:rPr lang="en-US" altLang="zh-CN" sz="700" b="1" kern="100" dirty="0">
                          <a:solidFill>
                            <a:schemeClr val="tx1"/>
                          </a:solidFill>
                          <a:effectLst/>
                          <a:latin typeface="Arial" panose="020B0604020202020204" pitchFamily="34" charset="0"/>
                          <a:ea typeface="微软雅黑 Light" panose="020B0502040204020203" pitchFamily="34" charset="-122"/>
                          <a:cs typeface="Arial" panose="020B0604020202020204" pitchFamily="34" charset="0"/>
                        </a:rPr>
                        <a:t>Power Consumption</a:t>
                      </a:r>
                      <a:endParaRPr lang="zh-CN" altLang="en-US" sz="700" b="1" kern="100" dirty="0">
                        <a:solidFill>
                          <a:schemeClr val="tx1"/>
                        </a:solidFill>
                        <a:effectLst/>
                        <a:latin typeface="Arial" panose="020B0604020202020204" pitchFamily="34" charset="0"/>
                        <a:ea typeface="微软雅黑 Light" panose="020B0502040204020203" pitchFamily="34" charset="-122"/>
                        <a:cs typeface="Arial" panose="020B0604020202020204" pitchFamily="34" charset="0"/>
                      </a:endParaRPr>
                    </a:p>
                  </a:txBody>
                  <a:tcPr marL="68580" marR="6858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solidFill>
                      <a:schemeClr val="bg1">
                        <a:alpha val="28000"/>
                      </a:schemeClr>
                    </a:solidFill>
                  </a:tcPr>
                </a:tc>
                <a:tc>
                  <a:txBody>
                    <a:bodyPr/>
                    <a:lstStyle/>
                    <a:p>
                      <a:pPr algn="l"/>
                      <a:r>
                        <a:rPr lang="en-US" altLang="zh-CN" sz="700" kern="100" dirty="0">
                          <a:solidFill>
                            <a:schemeClr val="tx1"/>
                          </a:solidFill>
                          <a:effectLst/>
                          <a:latin typeface="微软雅黑 Light" panose="020B0502040204020203" pitchFamily="34" charset="-122"/>
                          <a:ea typeface="微软雅黑 Light" panose="020B0502040204020203" pitchFamily="34" charset="-122"/>
                          <a:cs typeface="Times New Roman" panose="02020603050405020304" pitchFamily="18" charset="0"/>
                        </a:rPr>
                        <a:t>18</a:t>
                      </a:r>
                      <a:r>
                        <a:rPr lang="zh-CN" altLang="en-US" sz="700" kern="100" dirty="0">
                          <a:solidFill>
                            <a:schemeClr val="tx1"/>
                          </a:solidFill>
                          <a:effectLst/>
                          <a:latin typeface="微软雅黑 Light" panose="020B0502040204020203" pitchFamily="34" charset="-122"/>
                          <a:ea typeface="微软雅黑 Light" panose="020B0502040204020203" pitchFamily="34" charset="-122"/>
                          <a:cs typeface="Times New Roman" panose="02020603050405020304" pitchFamily="18" charset="0"/>
                        </a:rPr>
                        <a:t> </a:t>
                      </a:r>
                      <a:r>
                        <a:rPr lang="en-US" altLang="zh-CN" sz="700" kern="100" dirty="0">
                          <a:solidFill>
                            <a:schemeClr val="tx1"/>
                          </a:solidFill>
                          <a:effectLst/>
                          <a:latin typeface="微软雅黑 Light" panose="020B0502040204020203" pitchFamily="34" charset="-122"/>
                          <a:ea typeface="微软雅黑 Light" panose="020B0502040204020203" pitchFamily="34" charset="-122"/>
                          <a:cs typeface="Times New Roman" panose="02020603050405020304" pitchFamily="18" charset="0"/>
                        </a:rPr>
                        <a:t>W</a:t>
                      </a:r>
                      <a:endParaRPr lang="zh-CN" altLang="en-US" sz="700" kern="100" dirty="0">
                        <a:solidFill>
                          <a:schemeClr val="tx1"/>
                        </a:solidFill>
                        <a:effectLst/>
                        <a:latin typeface="微软雅黑 Light" panose="020B0502040204020203" pitchFamily="34" charset="-122"/>
                        <a:ea typeface="微软雅黑 Light" panose="020B0502040204020203" pitchFamily="34" charset="-122"/>
                        <a:cs typeface="Times New Roman" panose="02020603050405020304" pitchFamily="18" charset="0"/>
                      </a:endParaRPr>
                    </a:p>
                  </a:txBody>
                  <a:tcPr marL="68580" marR="6858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solidFill>
                      <a:schemeClr val="bg1">
                        <a:alpha val="28000"/>
                      </a:schemeClr>
                    </a:solidFill>
                  </a:tcPr>
                </a:tc>
                <a:extLst>
                  <a:ext uri="{0D108BD9-81ED-4DB2-BD59-A6C34878D82A}">
                    <a16:rowId xmlns:a16="http://schemas.microsoft.com/office/drawing/2014/main" val="10008"/>
                  </a:ext>
                </a:extLst>
              </a:tr>
              <a:tr h="284959">
                <a:tc>
                  <a:txBody>
                    <a:bodyPr/>
                    <a:lstStyle/>
                    <a:p>
                      <a:pPr algn="l"/>
                      <a:r>
                        <a:rPr lang="en-US" altLang="zh-CN" sz="700" kern="100" dirty="0">
                          <a:solidFill>
                            <a:schemeClr val="tx1"/>
                          </a:solidFill>
                          <a:effectLst/>
                          <a:latin typeface="Arial" panose="020B0604020202020204" pitchFamily="34" charset="0"/>
                          <a:ea typeface="微软雅黑 Light" panose="020B0502040204020203" pitchFamily="34" charset="-122"/>
                          <a:cs typeface="Arial" panose="020B0604020202020204" pitchFamily="34" charset="0"/>
                        </a:rPr>
                        <a:t>Installation</a:t>
                      </a:r>
                      <a:endParaRPr lang="zh-CN" sz="700" kern="100" dirty="0">
                        <a:solidFill>
                          <a:schemeClr val="tx1"/>
                        </a:solidFill>
                        <a:effectLst/>
                        <a:latin typeface="Arial" panose="020B0604020202020204" pitchFamily="34" charset="0"/>
                        <a:ea typeface="微软雅黑 Light" panose="020B0502040204020203" pitchFamily="34" charset="-122"/>
                        <a:cs typeface="Arial" panose="020B0604020202020204" pitchFamily="34" charset="0"/>
                      </a:endParaRPr>
                    </a:p>
                  </a:txBody>
                  <a:tcPr marL="68580" marR="6858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solidFill>
                      <a:schemeClr val="bg1">
                        <a:alpha val="28000"/>
                      </a:schemeClr>
                    </a:solidFill>
                  </a:tcPr>
                </a:tc>
                <a:tc>
                  <a:txBody>
                    <a:bodyPr/>
                    <a:lstStyle/>
                    <a:p>
                      <a:pPr algn="l"/>
                      <a:r>
                        <a:rPr lang="en-US" altLang="zh-CN" sz="700" kern="100" dirty="0">
                          <a:solidFill>
                            <a:schemeClr val="tx1"/>
                          </a:solidFill>
                          <a:effectLst/>
                          <a:latin typeface="微软雅黑 Light" panose="020B0502040204020203" pitchFamily="34" charset="-122"/>
                          <a:ea typeface="微软雅黑 Light" panose="020B0502040204020203" pitchFamily="34" charset="-122"/>
                          <a:cs typeface="Times New Roman" panose="02020603050405020304" pitchFamily="18" charset="0"/>
                        </a:rPr>
                        <a:t>Desktop</a:t>
                      </a:r>
                      <a:endParaRPr lang="zh-CN" sz="700" kern="100" dirty="0">
                        <a:solidFill>
                          <a:schemeClr val="tx1"/>
                        </a:solidFill>
                        <a:effectLst/>
                        <a:latin typeface="微软雅黑 Light" panose="020B0502040204020203" pitchFamily="34" charset="-122"/>
                        <a:ea typeface="微软雅黑 Light" panose="020B0502040204020203" pitchFamily="34" charset="-122"/>
                        <a:cs typeface="Times New Roman" panose="02020603050405020304" pitchFamily="18" charset="0"/>
                      </a:endParaRPr>
                    </a:p>
                  </a:txBody>
                  <a:tcPr marL="68580" marR="6858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solidFill>
                      <a:schemeClr val="bg1">
                        <a:alpha val="28000"/>
                      </a:schemeClr>
                    </a:solidFill>
                  </a:tcPr>
                </a:tc>
                <a:extLst>
                  <a:ext uri="{0D108BD9-81ED-4DB2-BD59-A6C34878D82A}">
                    <a16:rowId xmlns:a16="http://schemas.microsoft.com/office/drawing/2014/main" val="10009"/>
                  </a:ext>
                </a:extLst>
              </a:tr>
              <a:tr h="284959">
                <a:tc>
                  <a:txBody>
                    <a:bodyPr/>
                    <a:lstStyle/>
                    <a:p>
                      <a:pPr algn="l"/>
                      <a:r>
                        <a:rPr lang="en-US" altLang="zh-CN" sz="700" b="1" kern="100" dirty="0">
                          <a:solidFill>
                            <a:schemeClr val="tx1"/>
                          </a:solidFill>
                          <a:effectLst/>
                          <a:latin typeface="Arial" panose="020B0604020202020204" pitchFamily="34" charset="0"/>
                          <a:ea typeface="微软雅黑 Light" panose="020B0502040204020203" pitchFamily="34" charset="-122"/>
                          <a:cs typeface="Arial" panose="020B0604020202020204" pitchFamily="34" charset="0"/>
                        </a:rPr>
                        <a:t>Environmental Conditions</a:t>
                      </a:r>
                    </a:p>
                    <a:p>
                      <a:pPr algn="l"/>
                      <a:r>
                        <a:rPr lang="zh-CN" altLang="en-US" sz="700" b="1" kern="100" dirty="0">
                          <a:solidFill>
                            <a:schemeClr val="tx1"/>
                          </a:solidFill>
                          <a:effectLst/>
                          <a:latin typeface="Arial" panose="020B0604020202020204" pitchFamily="34" charset="0"/>
                          <a:ea typeface="微软雅黑 Light" panose="020B0502040204020203" pitchFamily="34" charset="-122"/>
                          <a:cs typeface="Arial" panose="020B0604020202020204" pitchFamily="34" charset="0"/>
                        </a:rPr>
                        <a:t>（</a:t>
                      </a:r>
                      <a:r>
                        <a:rPr lang="en-US" altLang="zh-CN" sz="700" b="1" kern="100" dirty="0">
                          <a:solidFill>
                            <a:schemeClr val="tx1"/>
                          </a:solidFill>
                          <a:effectLst/>
                          <a:latin typeface="Arial" panose="020B0604020202020204" pitchFamily="34" charset="0"/>
                          <a:ea typeface="微软雅黑 Light" panose="020B0502040204020203" pitchFamily="34" charset="-122"/>
                          <a:cs typeface="Arial" panose="020B0604020202020204" pitchFamily="34" charset="0"/>
                        </a:rPr>
                        <a:t>Operation</a:t>
                      </a:r>
                      <a:r>
                        <a:rPr lang="zh-CN" altLang="en-US" sz="700" b="1" kern="100" dirty="0">
                          <a:solidFill>
                            <a:schemeClr val="tx1"/>
                          </a:solidFill>
                          <a:effectLst/>
                          <a:latin typeface="Arial" panose="020B0604020202020204" pitchFamily="34" charset="0"/>
                          <a:ea typeface="微软雅黑 Light" panose="020B0502040204020203" pitchFamily="34" charset="-122"/>
                          <a:cs typeface="Arial" panose="020B0604020202020204" pitchFamily="34" charset="0"/>
                        </a:rPr>
                        <a:t>）</a:t>
                      </a:r>
                    </a:p>
                  </a:txBody>
                  <a:tcPr marL="68580" marR="6858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solidFill>
                      <a:schemeClr val="bg1">
                        <a:alpha val="28000"/>
                      </a:schemeClr>
                    </a:solidFill>
                  </a:tcPr>
                </a:tc>
                <a:tc>
                  <a:txBody>
                    <a:bodyPr/>
                    <a:lstStyle/>
                    <a:p>
                      <a:r>
                        <a:rPr lang="en-US" altLang="zh-CN" sz="800" b="1" dirty="0"/>
                        <a:t>Temperature:</a:t>
                      </a:r>
                      <a:r>
                        <a:rPr lang="en-US" altLang="zh-CN" sz="800" dirty="0"/>
                        <a:t> 0–40°C</a:t>
                      </a:r>
                    </a:p>
                    <a:p>
                      <a:r>
                        <a:rPr lang="en-US" altLang="zh-CN" sz="800" b="1" dirty="0"/>
                        <a:t>Humidity:</a:t>
                      </a:r>
                      <a:r>
                        <a:rPr lang="en-US" altLang="zh-CN" sz="800" dirty="0"/>
                        <a:t> 10%–90% RH (non-condensing)</a:t>
                      </a:r>
                    </a:p>
                  </a:txBody>
                  <a:tcPr marL="68580" marR="6858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solidFill>
                      <a:schemeClr val="bg1">
                        <a:alpha val="28000"/>
                      </a:schemeClr>
                    </a:solidFill>
                  </a:tcPr>
                </a:tc>
                <a:extLst>
                  <a:ext uri="{0D108BD9-81ED-4DB2-BD59-A6C34878D82A}">
                    <a16:rowId xmlns:a16="http://schemas.microsoft.com/office/drawing/2014/main" val="10010"/>
                  </a:ext>
                </a:extLst>
              </a:tr>
              <a:tr h="284959">
                <a:tc>
                  <a:txBody>
                    <a:bodyPr/>
                    <a:lstStyle/>
                    <a:p>
                      <a:pPr algn="l"/>
                      <a:r>
                        <a:rPr lang="en-US" altLang="zh-CN" sz="700" b="1" kern="100" dirty="0">
                          <a:solidFill>
                            <a:schemeClr val="tx1"/>
                          </a:solidFill>
                          <a:effectLst/>
                          <a:latin typeface="Arial" panose="020B0604020202020204" pitchFamily="34" charset="0"/>
                          <a:ea typeface="微软雅黑 Light" panose="020B0502040204020203" pitchFamily="34" charset="-122"/>
                          <a:cs typeface="Arial" panose="020B0604020202020204" pitchFamily="34" charset="0"/>
                        </a:rPr>
                        <a:t>Environmental Conditions</a:t>
                      </a:r>
                    </a:p>
                    <a:p>
                      <a:pPr algn="l"/>
                      <a:r>
                        <a:rPr lang="zh-CN" altLang="en-US" sz="700" b="1" kern="100" dirty="0">
                          <a:solidFill>
                            <a:schemeClr val="tx1"/>
                          </a:solidFill>
                          <a:effectLst/>
                          <a:latin typeface="Arial" panose="020B0604020202020204" pitchFamily="34" charset="0"/>
                          <a:ea typeface="微软雅黑 Light" panose="020B0502040204020203" pitchFamily="34" charset="-122"/>
                          <a:cs typeface="Arial" panose="020B0604020202020204" pitchFamily="34" charset="0"/>
                        </a:rPr>
                        <a:t>（</a:t>
                      </a:r>
                      <a:r>
                        <a:rPr lang="en-US" altLang="zh-CN" sz="700" b="1" kern="100" dirty="0">
                          <a:solidFill>
                            <a:schemeClr val="tx1"/>
                          </a:solidFill>
                          <a:effectLst/>
                          <a:latin typeface="Arial" panose="020B0604020202020204" pitchFamily="34" charset="0"/>
                          <a:ea typeface="微软雅黑 Light" panose="020B0502040204020203" pitchFamily="34" charset="-122"/>
                          <a:cs typeface="Arial" panose="020B0604020202020204" pitchFamily="34" charset="0"/>
                        </a:rPr>
                        <a:t>Storage</a:t>
                      </a:r>
                      <a:r>
                        <a:rPr lang="zh-CN" altLang="en-US" sz="700" b="1" kern="100" dirty="0">
                          <a:solidFill>
                            <a:schemeClr val="tx1"/>
                          </a:solidFill>
                          <a:effectLst/>
                          <a:latin typeface="Arial" panose="020B0604020202020204" pitchFamily="34" charset="0"/>
                          <a:ea typeface="微软雅黑 Light" panose="020B0502040204020203" pitchFamily="34" charset="-122"/>
                          <a:cs typeface="Arial" panose="020B0604020202020204" pitchFamily="34" charset="0"/>
                        </a:rPr>
                        <a:t>）</a:t>
                      </a:r>
                    </a:p>
                  </a:txBody>
                  <a:tcPr marL="68580" marR="6858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solidFill>
                      <a:schemeClr val="bg1">
                        <a:alpha val="28000"/>
                      </a:schemeClr>
                    </a:solidFill>
                  </a:tcPr>
                </a:tc>
                <a:tc>
                  <a:txBody>
                    <a:bodyPr/>
                    <a:lstStyle/>
                    <a:p>
                      <a:r>
                        <a:rPr lang="it-IT" altLang="zh-CN" sz="800" b="1" dirty="0"/>
                        <a:t>Storage Temperature:</a:t>
                      </a:r>
                      <a:r>
                        <a:rPr lang="it-IT" altLang="zh-CN" sz="800" dirty="0"/>
                        <a:t> -40–70°C</a:t>
                      </a:r>
                    </a:p>
                    <a:p>
                      <a:r>
                        <a:rPr lang="it-IT" altLang="zh-CN" sz="800" b="1" dirty="0"/>
                        <a:t>Storage Humidity:</a:t>
                      </a:r>
                      <a:r>
                        <a:rPr lang="it-IT" altLang="zh-CN" sz="800" dirty="0"/>
                        <a:t> 5%–90% RH (non-condensing)</a:t>
                      </a:r>
                    </a:p>
                  </a:txBody>
                  <a:tcPr marL="68580" marR="6858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solidFill>
                      <a:schemeClr val="bg1">
                        <a:alpha val="28000"/>
                      </a:schemeClr>
                    </a:solidFill>
                  </a:tcPr>
                </a:tc>
                <a:extLst>
                  <a:ext uri="{0D108BD9-81ED-4DB2-BD59-A6C34878D82A}">
                    <a16:rowId xmlns:a16="http://schemas.microsoft.com/office/drawing/2014/main" val="10011"/>
                  </a:ext>
                </a:extLst>
              </a:tr>
            </a:tbl>
          </a:graphicData>
        </a:graphic>
      </p:graphicFrame>
      <p:sp>
        <p:nvSpPr>
          <p:cNvPr id="36" name="文本框 35">
            <a:extLst>
              <a:ext uri="{FF2B5EF4-FFF2-40B4-BE49-F238E27FC236}">
                <a16:creationId xmlns:a16="http://schemas.microsoft.com/office/drawing/2014/main" id="{A38A6018-B8AD-1F8F-D4C0-9C31CC91E08E}"/>
              </a:ext>
            </a:extLst>
          </p:cNvPr>
          <p:cNvSpPr txBox="1"/>
          <p:nvPr/>
        </p:nvSpPr>
        <p:spPr>
          <a:xfrm>
            <a:off x="1019895" y="1907327"/>
            <a:ext cx="2360393" cy="2319225"/>
          </a:xfrm>
          <a:prstGeom prst="rect">
            <a:avLst/>
          </a:prstGeom>
          <a:noFill/>
        </p:spPr>
        <p:txBody>
          <a:bodyPr wrap="square">
            <a:spAutoFit/>
          </a:bodyPr>
          <a:lstStyle/>
          <a:p>
            <a:pPr algn="just">
              <a:lnSpc>
                <a:spcPct val="130000"/>
              </a:lnSpc>
              <a:spcBef>
                <a:spcPts val="0"/>
              </a:spcBef>
              <a:spcAft>
                <a:spcPts val="0"/>
              </a:spcAft>
            </a:pPr>
            <a:r>
              <a:rPr lang="en-US" altLang="zh-CN" sz="800" kern="100" dirty="0">
                <a:effectLst/>
                <a:latin typeface="Arial" panose="020B0604020202020204" pitchFamily="34" charset="0"/>
                <a:ea typeface="微软雅黑 Light" panose="020B0502040204020203" pitchFamily="34" charset="-122"/>
                <a:cs typeface="Arial" panose="020B0604020202020204" pitchFamily="34" charset="0"/>
              </a:rPr>
              <a:t>Telnet</a:t>
            </a:r>
            <a:r>
              <a:rPr lang="zh-CN" altLang="en-US" sz="800" kern="100" dirty="0">
                <a:effectLst/>
                <a:latin typeface="Arial" panose="020B0604020202020204" pitchFamily="34" charset="0"/>
                <a:ea typeface="微软雅黑 Light" panose="020B0502040204020203" pitchFamily="34" charset="-122"/>
                <a:cs typeface="Arial" panose="020B0604020202020204" pitchFamily="34" charset="0"/>
              </a:rPr>
              <a:t>、</a:t>
            </a:r>
            <a:r>
              <a:rPr lang="en-US" altLang="zh-CN" sz="800" kern="100" dirty="0">
                <a:effectLst/>
                <a:latin typeface="Arial" panose="020B0604020202020204" pitchFamily="34" charset="0"/>
                <a:ea typeface="微软雅黑 Light" panose="020B0502040204020203" pitchFamily="34" charset="-122"/>
                <a:cs typeface="Arial" panose="020B0604020202020204" pitchFamily="34" charset="0"/>
              </a:rPr>
              <a:t>SSH</a:t>
            </a:r>
            <a:r>
              <a:rPr lang="zh-CN" altLang="en-US" sz="800" kern="100" dirty="0">
                <a:effectLst/>
                <a:latin typeface="Arial" panose="020B0604020202020204" pitchFamily="34" charset="0"/>
                <a:ea typeface="微软雅黑 Light" panose="020B0502040204020203" pitchFamily="34" charset="-122"/>
                <a:cs typeface="Arial" panose="020B0604020202020204" pitchFamily="34" charset="0"/>
              </a:rPr>
              <a:t>、</a:t>
            </a:r>
            <a:r>
              <a:rPr lang="en-US" altLang="zh-CN" sz="800" kern="100" dirty="0">
                <a:effectLst/>
                <a:latin typeface="Arial" panose="020B0604020202020204" pitchFamily="34" charset="0"/>
                <a:ea typeface="微软雅黑 Light" panose="020B0502040204020203" pitchFamily="34" charset="-122"/>
                <a:cs typeface="Arial" panose="020B0604020202020204" pitchFamily="34" charset="0"/>
              </a:rPr>
              <a:t>HTTP</a:t>
            </a:r>
            <a:r>
              <a:rPr lang="zh-CN" altLang="en-US" sz="800" kern="100" dirty="0">
                <a:effectLst/>
                <a:latin typeface="Arial" panose="020B0604020202020204" pitchFamily="34" charset="0"/>
                <a:ea typeface="微软雅黑 Light" panose="020B0502040204020203" pitchFamily="34" charset="-122"/>
                <a:cs typeface="Arial" panose="020B0604020202020204" pitchFamily="34" charset="0"/>
              </a:rPr>
              <a:t>、</a:t>
            </a:r>
            <a:r>
              <a:rPr lang="en-US" altLang="zh-CN" sz="800" kern="100" dirty="0">
                <a:effectLst/>
                <a:latin typeface="Arial" panose="020B0604020202020204" pitchFamily="34" charset="0"/>
                <a:ea typeface="微软雅黑 Light" panose="020B0502040204020203" pitchFamily="34" charset="-122"/>
                <a:cs typeface="Arial" panose="020B0604020202020204" pitchFamily="34" charset="0"/>
              </a:rPr>
              <a:t>HTTPS</a:t>
            </a:r>
            <a:r>
              <a:rPr lang="zh-CN" altLang="en-US" sz="800" kern="100" dirty="0">
                <a:effectLst/>
                <a:latin typeface="Arial" panose="020B0604020202020204" pitchFamily="34" charset="0"/>
                <a:ea typeface="微软雅黑 Light" panose="020B0502040204020203" pitchFamily="34" charset="-122"/>
                <a:cs typeface="Arial" panose="020B0604020202020204" pitchFamily="34" charset="0"/>
              </a:rPr>
              <a:t>、</a:t>
            </a:r>
            <a:r>
              <a:rPr lang="en-US" altLang="zh-CN" sz="800" kern="100" dirty="0">
                <a:effectLst/>
                <a:latin typeface="Arial" panose="020B0604020202020204" pitchFamily="34" charset="0"/>
                <a:ea typeface="微软雅黑 Light" panose="020B0502040204020203" pitchFamily="34" charset="-122"/>
                <a:cs typeface="Arial" panose="020B0604020202020204" pitchFamily="34" charset="0"/>
              </a:rPr>
              <a:t>DNS</a:t>
            </a:r>
            <a:r>
              <a:rPr lang="zh-CN" altLang="en-US" sz="800" kern="100" dirty="0">
                <a:effectLst/>
                <a:latin typeface="Arial" panose="020B0604020202020204" pitchFamily="34" charset="0"/>
                <a:ea typeface="微软雅黑 Light" panose="020B0502040204020203" pitchFamily="34" charset="-122"/>
                <a:cs typeface="Arial" panose="020B0604020202020204" pitchFamily="34" charset="0"/>
              </a:rPr>
              <a:t>、</a:t>
            </a:r>
            <a:r>
              <a:rPr lang="en-US" altLang="zh-CN" sz="800" kern="100" dirty="0">
                <a:effectLst/>
                <a:latin typeface="Arial" panose="020B0604020202020204" pitchFamily="34" charset="0"/>
                <a:ea typeface="微软雅黑 Light" panose="020B0502040204020203" pitchFamily="34" charset="-122"/>
                <a:cs typeface="Arial" panose="020B0604020202020204" pitchFamily="34" charset="0"/>
              </a:rPr>
              <a:t>ARP</a:t>
            </a:r>
            <a:r>
              <a:rPr lang="zh-CN" altLang="en-US" sz="800" kern="100" dirty="0">
                <a:effectLst/>
                <a:latin typeface="Arial" panose="020B0604020202020204" pitchFamily="34" charset="0"/>
                <a:ea typeface="微软雅黑 Light" panose="020B0502040204020203" pitchFamily="34" charset="-122"/>
                <a:cs typeface="Arial" panose="020B0604020202020204" pitchFamily="34" charset="0"/>
              </a:rPr>
              <a:t>、</a:t>
            </a:r>
            <a:r>
              <a:rPr lang="en-US" altLang="zh-CN" sz="800" kern="100" dirty="0">
                <a:effectLst/>
                <a:latin typeface="Arial" panose="020B0604020202020204" pitchFamily="34" charset="0"/>
                <a:ea typeface="微软雅黑 Light" panose="020B0502040204020203" pitchFamily="34" charset="-122"/>
                <a:cs typeface="Arial" panose="020B0604020202020204" pitchFamily="34" charset="0"/>
              </a:rPr>
              <a:t>DNS</a:t>
            </a:r>
            <a:r>
              <a:rPr lang="zh-CN" altLang="en-US" sz="800" kern="100" dirty="0">
                <a:effectLst/>
                <a:latin typeface="Arial" panose="020B0604020202020204" pitchFamily="34" charset="0"/>
                <a:ea typeface="微软雅黑 Light" panose="020B0502040204020203" pitchFamily="34" charset="-122"/>
                <a:cs typeface="Arial" panose="020B0604020202020204" pitchFamily="34" charset="0"/>
              </a:rPr>
              <a:t>、</a:t>
            </a:r>
            <a:r>
              <a:rPr lang="en-US" altLang="zh-CN" sz="800" kern="100" dirty="0" err="1">
                <a:effectLst/>
                <a:latin typeface="Arial" panose="020B0604020202020204" pitchFamily="34" charset="0"/>
                <a:ea typeface="微软雅黑 Light" panose="020B0502040204020203" pitchFamily="34" charset="-122"/>
                <a:cs typeface="Arial" panose="020B0604020202020204" pitchFamily="34" charset="0"/>
              </a:rPr>
              <a:t>NTP</a:t>
            </a:r>
            <a:r>
              <a:rPr lang="en-US" altLang="zh-CN" sz="800" kern="100" dirty="0">
                <a:effectLst/>
                <a:latin typeface="Arial" panose="020B0604020202020204" pitchFamily="34" charset="0"/>
                <a:ea typeface="微软雅黑 Light" panose="020B0502040204020203" pitchFamily="34" charset="-122"/>
                <a:cs typeface="Arial" panose="020B0604020202020204" pitchFamily="34" charset="0"/>
              </a:rPr>
              <a:t>/</a:t>
            </a:r>
            <a:r>
              <a:rPr lang="en-US" altLang="zh-CN" sz="800" kern="100" dirty="0" err="1">
                <a:effectLst/>
                <a:latin typeface="Arial" panose="020B0604020202020204" pitchFamily="34" charset="0"/>
                <a:ea typeface="微软雅黑 Light" panose="020B0502040204020203" pitchFamily="34" charset="-122"/>
                <a:cs typeface="Arial" panose="020B0604020202020204" pitchFamily="34" charset="0"/>
              </a:rPr>
              <a:t>SNTP</a:t>
            </a:r>
            <a:r>
              <a:rPr lang="zh-CN" altLang="en-US" sz="800" kern="100" dirty="0">
                <a:effectLst/>
                <a:latin typeface="Arial" panose="020B0604020202020204" pitchFamily="34" charset="0"/>
                <a:ea typeface="微软雅黑 Light" panose="020B0502040204020203" pitchFamily="34" charset="-122"/>
                <a:cs typeface="Arial" panose="020B0604020202020204" pitchFamily="34" charset="0"/>
              </a:rPr>
              <a:t>、</a:t>
            </a:r>
            <a:r>
              <a:rPr lang="en-US" altLang="zh-CN" sz="800" kern="100" dirty="0">
                <a:effectLst/>
                <a:latin typeface="Arial" panose="020B0604020202020204" pitchFamily="34" charset="0"/>
                <a:ea typeface="微软雅黑 Light" panose="020B0502040204020203" pitchFamily="34" charset="-122"/>
                <a:cs typeface="Arial" panose="020B0604020202020204" pitchFamily="34" charset="0"/>
              </a:rPr>
              <a:t>ICMP</a:t>
            </a:r>
          </a:p>
          <a:p>
            <a:pPr algn="just">
              <a:lnSpc>
                <a:spcPct val="130000"/>
              </a:lnSpc>
              <a:spcBef>
                <a:spcPts val="0"/>
              </a:spcBef>
              <a:spcAft>
                <a:spcPts val="0"/>
              </a:spcAft>
            </a:pPr>
            <a:r>
              <a:rPr lang="en-US" altLang="zh-CN" sz="800" kern="100" dirty="0">
                <a:effectLst/>
                <a:latin typeface="Arial" panose="020B0604020202020204" pitchFamily="34" charset="0"/>
                <a:ea typeface="微软雅黑 Light" panose="020B0502040204020203" pitchFamily="34" charset="-122"/>
                <a:cs typeface="Arial" panose="020B0604020202020204" pitchFamily="34" charset="0"/>
              </a:rPr>
              <a:t>SIP(UDP)</a:t>
            </a:r>
            <a:r>
              <a:rPr lang="zh-CN" altLang="en-US" sz="800" kern="100" dirty="0">
                <a:effectLst/>
                <a:latin typeface="Arial" panose="020B0604020202020204" pitchFamily="34" charset="0"/>
                <a:ea typeface="微软雅黑 Light" panose="020B0502040204020203" pitchFamily="34" charset="-122"/>
                <a:cs typeface="Arial" panose="020B0604020202020204" pitchFamily="34" charset="0"/>
              </a:rPr>
              <a:t>、</a:t>
            </a:r>
            <a:r>
              <a:rPr lang="en-US" altLang="zh-CN" sz="800" kern="100" dirty="0">
                <a:effectLst/>
                <a:latin typeface="Arial" panose="020B0604020202020204" pitchFamily="34" charset="0"/>
                <a:ea typeface="微软雅黑 Light" panose="020B0502040204020203" pitchFamily="34" charset="-122"/>
                <a:cs typeface="Arial" panose="020B0604020202020204" pitchFamily="34" charset="0"/>
              </a:rPr>
              <a:t>TCP/UDP/IP</a:t>
            </a:r>
            <a:r>
              <a:rPr lang="zh-CN" altLang="en-US" sz="800" kern="100" dirty="0">
                <a:effectLst/>
                <a:latin typeface="Arial" panose="020B0604020202020204" pitchFamily="34" charset="0"/>
                <a:ea typeface="微软雅黑 Light" panose="020B0502040204020203" pitchFamily="34" charset="-122"/>
                <a:cs typeface="Arial" panose="020B0604020202020204" pitchFamily="34" charset="0"/>
              </a:rPr>
              <a:t>、</a:t>
            </a:r>
            <a:r>
              <a:rPr lang="en-US" altLang="zh-CN" sz="800" kern="100" dirty="0">
                <a:effectLst/>
                <a:latin typeface="Arial" panose="020B0604020202020204" pitchFamily="34" charset="0"/>
                <a:ea typeface="微软雅黑 Light" panose="020B0502040204020203" pitchFamily="34" charset="-122"/>
                <a:cs typeface="Arial" panose="020B0604020202020204" pitchFamily="34" charset="0"/>
              </a:rPr>
              <a:t>MSRP</a:t>
            </a:r>
            <a:r>
              <a:rPr lang="zh-CN" altLang="en-US" sz="800" kern="100" dirty="0">
                <a:effectLst/>
                <a:latin typeface="Arial" panose="020B0604020202020204" pitchFamily="34" charset="0"/>
                <a:ea typeface="微软雅黑 Light" panose="020B0502040204020203" pitchFamily="34" charset="-122"/>
                <a:cs typeface="Arial" panose="020B0604020202020204" pitchFamily="34" charset="0"/>
              </a:rPr>
              <a:t>、</a:t>
            </a:r>
            <a:r>
              <a:rPr lang="en-US" altLang="zh-CN" sz="800" kern="100" dirty="0" err="1">
                <a:effectLst/>
                <a:latin typeface="Arial" panose="020B0604020202020204" pitchFamily="34" charset="0"/>
                <a:ea typeface="微软雅黑 Light" panose="020B0502040204020203" pitchFamily="34" charset="-122"/>
                <a:cs typeface="Arial" panose="020B0604020202020204" pitchFamily="34" charset="0"/>
              </a:rPr>
              <a:t>RTP</a:t>
            </a:r>
            <a:r>
              <a:rPr lang="en-US" altLang="zh-CN" sz="800" kern="100" dirty="0">
                <a:effectLst/>
                <a:latin typeface="Arial" panose="020B0604020202020204" pitchFamily="34" charset="0"/>
                <a:ea typeface="微软雅黑 Light" panose="020B0502040204020203" pitchFamily="34" charset="-122"/>
                <a:cs typeface="Arial" panose="020B0604020202020204" pitchFamily="34" charset="0"/>
              </a:rPr>
              <a:t>/</a:t>
            </a:r>
            <a:r>
              <a:rPr lang="en-US" altLang="zh-CN" sz="800" kern="100" dirty="0" err="1">
                <a:effectLst/>
                <a:latin typeface="Arial" panose="020B0604020202020204" pitchFamily="34" charset="0"/>
                <a:ea typeface="微软雅黑 Light" panose="020B0502040204020203" pitchFamily="34" charset="-122"/>
                <a:cs typeface="Arial" panose="020B0604020202020204" pitchFamily="34" charset="0"/>
              </a:rPr>
              <a:t>RTCP</a:t>
            </a:r>
            <a:endParaRPr lang="en-US" altLang="zh-CN" sz="800" kern="100" dirty="0">
              <a:effectLst/>
              <a:latin typeface="Arial" panose="020B0604020202020204" pitchFamily="34" charset="0"/>
              <a:ea typeface="微软雅黑 Light" panose="020B0502040204020203" pitchFamily="34" charset="-122"/>
              <a:cs typeface="Arial" panose="020B0604020202020204" pitchFamily="34" charset="0"/>
            </a:endParaRPr>
          </a:p>
          <a:p>
            <a:pPr algn="just">
              <a:lnSpc>
                <a:spcPct val="130000"/>
              </a:lnSpc>
              <a:spcBef>
                <a:spcPts val="0"/>
              </a:spcBef>
              <a:spcAft>
                <a:spcPts val="0"/>
              </a:spcAft>
            </a:pPr>
            <a:endParaRPr lang="en-US" altLang="zh-CN" sz="800" kern="100" dirty="0">
              <a:effectLst/>
              <a:latin typeface="Arial" panose="020B0604020202020204" pitchFamily="34" charset="0"/>
              <a:ea typeface="微软雅黑 Light" panose="020B0502040204020203" pitchFamily="34" charset="-122"/>
              <a:cs typeface="Arial" panose="020B0604020202020204" pitchFamily="34" charset="0"/>
            </a:endParaRPr>
          </a:p>
          <a:p>
            <a:pPr algn="just">
              <a:lnSpc>
                <a:spcPct val="130000"/>
              </a:lnSpc>
              <a:spcBef>
                <a:spcPts val="0"/>
              </a:spcBef>
              <a:spcAft>
                <a:spcPts val="0"/>
              </a:spcAft>
            </a:pPr>
            <a:r>
              <a:rPr lang="en-US" altLang="zh-CN" sz="800" kern="100" dirty="0">
                <a:latin typeface="Arial" panose="020B0604020202020204" pitchFamily="34" charset="0"/>
                <a:ea typeface="微软雅黑 Light" panose="020B0502040204020203" pitchFamily="34" charset="-122"/>
                <a:cs typeface="Arial" panose="020B0604020202020204" pitchFamily="34" charset="0"/>
              </a:rPr>
              <a:t>Support</a:t>
            </a:r>
            <a:r>
              <a:rPr lang="en-US" altLang="zh-CN" sz="800" kern="100" dirty="0">
                <a:effectLst/>
                <a:latin typeface="Arial" panose="020B0604020202020204" pitchFamily="34" charset="0"/>
                <a:ea typeface="微软雅黑 Light" panose="020B0502040204020203" pitchFamily="34" charset="-122"/>
                <a:cs typeface="Arial" panose="020B0604020202020204" pitchFamily="34" charset="0"/>
              </a:rPr>
              <a:t> IP TOS</a:t>
            </a:r>
          </a:p>
          <a:p>
            <a:pPr algn="just">
              <a:lnSpc>
                <a:spcPct val="130000"/>
              </a:lnSpc>
              <a:spcBef>
                <a:spcPts val="0"/>
              </a:spcBef>
              <a:spcAft>
                <a:spcPts val="0"/>
              </a:spcAft>
            </a:pPr>
            <a:endParaRPr lang="en-US" altLang="zh-CN" sz="800" kern="100" dirty="0">
              <a:effectLst/>
              <a:latin typeface="Arial" panose="020B0604020202020204" pitchFamily="34" charset="0"/>
              <a:ea typeface="微软雅黑 Light" panose="020B0502040204020203" pitchFamily="34" charset="-122"/>
              <a:cs typeface="Arial" panose="020B0604020202020204" pitchFamily="34" charset="0"/>
            </a:endParaRPr>
          </a:p>
          <a:p>
            <a:pPr algn="just">
              <a:lnSpc>
                <a:spcPct val="130000"/>
              </a:lnSpc>
              <a:spcBef>
                <a:spcPts val="0"/>
              </a:spcBef>
              <a:spcAft>
                <a:spcPts val="0"/>
              </a:spcAft>
            </a:pPr>
            <a:r>
              <a:rPr lang="en-US" altLang="zh-CN" sz="800" dirty="0">
                <a:latin typeface="Arial" panose="020B0604020202020204" pitchFamily="34" charset="0"/>
                <a:cs typeface="Arial" panose="020B0604020202020204" pitchFamily="34" charset="0"/>
              </a:rPr>
              <a:t>RTP packet forwarding</a:t>
            </a:r>
            <a:r>
              <a:rPr lang="zh-CN" altLang="en-US" sz="800" kern="100" dirty="0">
                <a:effectLst/>
                <a:latin typeface="Arial" panose="020B0604020202020204" pitchFamily="34" charset="0"/>
                <a:ea typeface="微软雅黑 Light" panose="020B0502040204020203" pitchFamily="34" charset="-122"/>
                <a:cs typeface="Arial" panose="020B0604020202020204" pitchFamily="34" charset="0"/>
              </a:rPr>
              <a:t>，</a:t>
            </a:r>
            <a:r>
              <a:rPr lang="en-US" altLang="zh-CN" sz="800" dirty="0">
                <a:latin typeface="Arial" panose="020B0604020202020204" pitchFamily="34" charset="0"/>
                <a:cs typeface="Arial" panose="020B0604020202020204" pitchFamily="34" charset="0"/>
              </a:rPr>
              <a:t>Firewall traversal,</a:t>
            </a:r>
          </a:p>
          <a:p>
            <a:pPr algn="just">
              <a:lnSpc>
                <a:spcPct val="130000"/>
              </a:lnSpc>
              <a:spcBef>
                <a:spcPts val="0"/>
              </a:spcBef>
              <a:spcAft>
                <a:spcPts val="0"/>
              </a:spcAft>
            </a:pPr>
            <a:r>
              <a:rPr lang="en-US" altLang="zh-CN" sz="800" dirty="0">
                <a:latin typeface="Arial" panose="020B0604020202020204" pitchFamily="34" charset="0"/>
                <a:cs typeface="Arial" panose="020B0604020202020204" pitchFamily="34" charset="0"/>
              </a:rPr>
              <a:t>NAT traversal (proximal and remote)</a:t>
            </a:r>
            <a:endParaRPr lang="zh-CN" altLang="en-US" sz="800" dirty="0">
              <a:latin typeface="Arial" panose="020B0604020202020204" pitchFamily="34" charset="0"/>
              <a:cs typeface="Arial" panose="020B0604020202020204" pitchFamily="34" charset="0"/>
            </a:endParaRPr>
          </a:p>
          <a:p>
            <a:pPr>
              <a:lnSpc>
                <a:spcPct val="130000"/>
              </a:lnSpc>
              <a:spcBef>
                <a:spcPts val="0"/>
              </a:spcBef>
              <a:spcAft>
                <a:spcPts val="0"/>
              </a:spcAft>
            </a:pPr>
            <a:endParaRPr lang="en-US" altLang="zh-CN" sz="800" dirty="0">
              <a:latin typeface="Arial" panose="020B0604020202020204" pitchFamily="34" charset="0"/>
              <a:cs typeface="Arial" panose="020B0604020202020204" pitchFamily="34" charset="0"/>
            </a:endParaRPr>
          </a:p>
          <a:p>
            <a:pPr>
              <a:lnSpc>
                <a:spcPct val="130000"/>
              </a:lnSpc>
              <a:spcBef>
                <a:spcPts val="0"/>
              </a:spcBef>
              <a:spcAft>
                <a:spcPts val="0"/>
              </a:spcAft>
            </a:pPr>
            <a:r>
              <a:rPr lang="en-US" altLang="zh-CN" sz="800" dirty="0">
                <a:latin typeface="Arial" panose="020B0604020202020204" pitchFamily="34" charset="0"/>
                <a:cs typeface="Arial" panose="020B0604020202020204" pitchFamily="34" charset="0"/>
              </a:rPr>
              <a:t>Supports terminal registration and authentication</a:t>
            </a:r>
          </a:p>
          <a:p>
            <a:pPr algn="just">
              <a:lnSpc>
                <a:spcPct val="130000"/>
              </a:lnSpc>
              <a:spcBef>
                <a:spcPts val="0"/>
              </a:spcBef>
              <a:spcAft>
                <a:spcPts val="0"/>
              </a:spcAft>
            </a:pPr>
            <a:endParaRPr lang="en-US" altLang="zh-CN" sz="800" kern="100" dirty="0">
              <a:effectLst/>
              <a:latin typeface="微软雅黑 Light" panose="020B0502040204020203" pitchFamily="34" charset="-122"/>
              <a:ea typeface="微软雅黑 Light" panose="020B0502040204020203" pitchFamily="34" charset="-122"/>
              <a:cs typeface="Times New Roman" panose="02020603050405020304" pitchFamily="18" charset="0"/>
            </a:endParaRPr>
          </a:p>
          <a:p>
            <a:pPr algn="just">
              <a:lnSpc>
                <a:spcPct val="130000"/>
              </a:lnSpc>
              <a:spcBef>
                <a:spcPts val="0"/>
              </a:spcBef>
              <a:spcAft>
                <a:spcPts val="0"/>
              </a:spcAft>
            </a:pPr>
            <a:r>
              <a:rPr lang="en-US" altLang="zh-CN" sz="800" dirty="0">
                <a:latin typeface="Arial" panose="020B0604020202020204" pitchFamily="34" charset="0"/>
                <a:cs typeface="Arial" panose="020B0604020202020204" pitchFamily="34" charset="0"/>
              </a:rPr>
              <a:t>Supports signaling message fragmentation,</a:t>
            </a:r>
            <a:r>
              <a:rPr lang="en-US" altLang="zh-CN" sz="800" dirty="0"/>
              <a:t> </a:t>
            </a:r>
            <a:r>
              <a:rPr lang="en-US" altLang="zh-CN" sz="800" dirty="0">
                <a:latin typeface="Arial" panose="020B0604020202020204" pitchFamily="34" charset="0"/>
                <a:cs typeface="Arial" panose="020B0604020202020204" pitchFamily="34" charset="0"/>
              </a:rPr>
              <a:t>Maximum MTU: 1500 bytes</a:t>
            </a:r>
            <a:endParaRPr lang="zh-CN" altLang="en-US" sz="800" dirty="0">
              <a:latin typeface="Arial" panose="020B0604020202020204" pitchFamily="34" charset="0"/>
              <a:cs typeface="Arial" panose="020B0604020202020204" pitchFamily="34" charset="0"/>
            </a:endParaRPr>
          </a:p>
        </p:txBody>
      </p:sp>
      <p:sp>
        <p:nvSpPr>
          <p:cNvPr id="37" name="文本框 36">
            <a:extLst>
              <a:ext uri="{FF2B5EF4-FFF2-40B4-BE49-F238E27FC236}">
                <a16:creationId xmlns:a16="http://schemas.microsoft.com/office/drawing/2014/main" id="{BC2AB2EC-073E-70E9-F07C-AA5A932E5A1B}"/>
              </a:ext>
            </a:extLst>
          </p:cNvPr>
          <p:cNvSpPr txBox="1"/>
          <p:nvPr/>
        </p:nvSpPr>
        <p:spPr>
          <a:xfrm>
            <a:off x="986500" y="4865599"/>
            <a:ext cx="2360393" cy="2959849"/>
          </a:xfrm>
          <a:prstGeom prst="rect">
            <a:avLst/>
          </a:prstGeom>
          <a:noFill/>
        </p:spPr>
        <p:txBody>
          <a:bodyPr wrap="square">
            <a:spAutoFit/>
          </a:bodyPr>
          <a:lstStyle/>
          <a:p>
            <a:pPr>
              <a:lnSpc>
                <a:spcPct val="130000"/>
              </a:lnSpc>
            </a:pPr>
            <a:r>
              <a:rPr lang="en-US" altLang="zh-CN" sz="800" dirty="0">
                <a:latin typeface="Arial" panose="020B0604020202020204" pitchFamily="34" charset="0"/>
                <a:cs typeface="Arial" panose="020B0604020202020204" pitchFamily="34" charset="0"/>
              </a:rPr>
              <a:t>HTTP/HTTPS</a:t>
            </a:r>
            <a:r>
              <a:rPr lang="zh-CN" altLang="en-US" sz="800" dirty="0">
                <a:latin typeface="Arial" panose="020B0604020202020204" pitchFamily="34" charset="0"/>
                <a:cs typeface="Arial" panose="020B0604020202020204" pitchFamily="34" charset="0"/>
              </a:rPr>
              <a:t>、</a:t>
            </a:r>
            <a:r>
              <a:rPr lang="en-US" altLang="zh-CN" sz="800" dirty="0">
                <a:latin typeface="Arial" panose="020B0604020202020204" pitchFamily="34" charset="0"/>
                <a:cs typeface="Arial" panose="020B0604020202020204" pitchFamily="34" charset="0"/>
              </a:rPr>
              <a:t>SFTP</a:t>
            </a:r>
            <a:r>
              <a:rPr lang="zh-CN" altLang="en-US" sz="800" dirty="0">
                <a:latin typeface="Arial" panose="020B0604020202020204" pitchFamily="34" charset="0"/>
                <a:cs typeface="Arial" panose="020B0604020202020204" pitchFamily="34" charset="0"/>
              </a:rPr>
              <a:t>、</a:t>
            </a:r>
            <a:r>
              <a:rPr lang="en-US" altLang="zh-CN" sz="800" dirty="0">
                <a:latin typeface="Arial" panose="020B0604020202020204" pitchFamily="34" charset="0"/>
                <a:cs typeface="Arial" panose="020B0604020202020204" pitchFamily="34" charset="0"/>
              </a:rPr>
              <a:t>SSH</a:t>
            </a:r>
            <a:r>
              <a:rPr lang="zh-CN" altLang="en-US" sz="800" dirty="0">
                <a:latin typeface="Arial" panose="020B0604020202020204" pitchFamily="34" charset="0"/>
                <a:cs typeface="Arial" panose="020B0604020202020204" pitchFamily="34" charset="0"/>
              </a:rPr>
              <a:t>、</a:t>
            </a:r>
            <a:r>
              <a:rPr lang="en-US" altLang="zh-CN" sz="800" dirty="0">
                <a:latin typeface="Arial" panose="020B0604020202020204" pitchFamily="34" charset="0"/>
                <a:cs typeface="Arial" panose="020B0604020202020204" pitchFamily="34" charset="0"/>
              </a:rPr>
              <a:t>TLS/SRTP</a:t>
            </a:r>
          </a:p>
          <a:p>
            <a:pPr>
              <a:lnSpc>
                <a:spcPct val="130000"/>
              </a:lnSpc>
            </a:pPr>
            <a:endParaRPr lang="en-US" altLang="zh-CN" sz="800" dirty="0">
              <a:latin typeface="Arial" panose="020B0604020202020204" pitchFamily="34" charset="0"/>
              <a:cs typeface="Arial" panose="020B0604020202020204" pitchFamily="34" charset="0"/>
            </a:endParaRPr>
          </a:p>
          <a:p>
            <a:pPr>
              <a:lnSpc>
                <a:spcPct val="130000"/>
              </a:lnSpc>
            </a:pPr>
            <a:r>
              <a:rPr lang="en-US" altLang="zh-CN" sz="800" dirty="0">
                <a:latin typeface="Arial" panose="020B0604020202020204" pitchFamily="34" charset="0"/>
                <a:cs typeface="Arial" panose="020B0604020202020204" pitchFamily="34" charset="0"/>
              </a:rPr>
              <a:t>SIP, HTTP/HTTPS access, RTP</a:t>
            </a:r>
          </a:p>
          <a:p>
            <a:pPr>
              <a:lnSpc>
                <a:spcPct val="130000"/>
              </a:lnSpc>
            </a:pPr>
            <a:endParaRPr lang="en-US" altLang="zh-CN" sz="800" dirty="0">
              <a:latin typeface="Arial" panose="020B0604020202020204" pitchFamily="34" charset="0"/>
              <a:cs typeface="Arial" panose="020B0604020202020204" pitchFamily="34" charset="0"/>
            </a:endParaRPr>
          </a:p>
          <a:p>
            <a:pPr>
              <a:lnSpc>
                <a:spcPct val="130000"/>
              </a:lnSpc>
            </a:pPr>
            <a:endParaRPr lang="en-US" altLang="zh-CN" sz="800" dirty="0">
              <a:latin typeface="Arial" panose="020B0604020202020204" pitchFamily="34" charset="0"/>
              <a:cs typeface="Arial" panose="020B0604020202020204" pitchFamily="34" charset="0"/>
            </a:endParaRPr>
          </a:p>
          <a:p>
            <a:pPr>
              <a:lnSpc>
                <a:spcPct val="130000"/>
              </a:lnSpc>
            </a:pPr>
            <a:r>
              <a:rPr lang="en-US" altLang="zh-CN" sz="800" dirty="0">
                <a:latin typeface="Arial" panose="020B0604020202020204" pitchFamily="34" charset="0"/>
                <a:cs typeface="Arial" panose="020B0604020202020204" pitchFamily="34" charset="0"/>
              </a:rPr>
              <a:t>TLS/SRTP for signaling and media streams</a:t>
            </a:r>
          </a:p>
          <a:p>
            <a:pPr algn="just">
              <a:lnSpc>
                <a:spcPct val="130000"/>
              </a:lnSpc>
              <a:spcBef>
                <a:spcPts val="0"/>
              </a:spcBef>
              <a:spcAft>
                <a:spcPts val="0"/>
              </a:spcAft>
            </a:pPr>
            <a:endParaRPr lang="en-US" altLang="zh-CN" sz="800" kern="100" dirty="0">
              <a:effectLst/>
              <a:latin typeface="微软雅黑 Light" panose="020B0502040204020203" pitchFamily="34" charset="-122"/>
              <a:ea typeface="微软雅黑 Light" panose="020B0502040204020203" pitchFamily="34" charset="-122"/>
              <a:cs typeface="Times New Roman" panose="02020603050405020304" pitchFamily="18" charset="0"/>
            </a:endParaRPr>
          </a:p>
          <a:p>
            <a:pPr algn="just">
              <a:lnSpc>
                <a:spcPct val="130000"/>
              </a:lnSpc>
              <a:spcBef>
                <a:spcPts val="0"/>
              </a:spcBef>
              <a:spcAft>
                <a:spcPts val="0"/>
              </a:spcAft>
            </a:pPr>
            <a:r>
              <a:rPr lang="en-US" altLang="zh-CN" sz="800" dirty="0">
                <a:latin typeface="Arial" panose="020B0604020202020204" pitchFamily="34" charset="0"/>
                <a:cs typeface="Arial" panose="020B0604020202020204" pitchFamily="34" charset="0"/>
              </a:rPr>
              <a:t>Media and signaling stream filtering</a:t>
            </a:r>
            <a:r>
              <a:rPr lang="zh-CN" altLang="en-US" sz="800" dirty="0">
                <a:latin typeface="Arial" panose="020B0604020202020204" pitchFamily="34" charset="0"/>
                <a:cs typeface="Arial" panose="020B0604020202020204" pitchFamily="34" charset="0"/>
              </a:rPr>
              <a:t>、</a:t>
            </a:r>
            <a:r>
              <a:rPr lang="en-US" altLang="zh-CN" sz="800" dirty="0">
                <a:latin typeface="Arial" panose="020B0604020202020204" pitchFamily="34" charset="0"/>
                <a:cs typeface="Arial" panose="020B0604020202020204" pitchFamily="34" charset="0"/>
              </a:rPr>
              <a:t>Blocking of illegal IP packets</a:t>
            </a:r>
            <a:r>
              <a:rPr lang="zh-CN" altLang="en-US" sz="800" dirty="0">
                <a:latin typeface="Arial" panose="020B0604020202020204" pitchFamily="34" charset="0"/>
                <a:cs typeface="Arial" panose="020B0604020202020204" pitchFamily="34" charset="0"/>
              </a:rPr>
              <a:t>、</a:t>
            </a:r>
            <a:r>
              <a:rPr lang="en-US" altLang="zh-CN" sz="800" dirty="0">
                <a:latin typeface="Arial" panose="020B0604020202020204" pitchFamily="34" charset="0"/>
                <a:cs typeface="Arial" panose="020B0604020202020204" pitchFamily="34" charset="0"/>
              </a:rPr>
              <a:t>NAT address hiding</a:t>
            </a:r>
            <a:r>
              <a:rPr lang="zh-CN" altLang="en-US" sz="800" dirty="0">
                <a:latin typeface="Arial" panose="020B0604020202020204" pitchFamily="34" charset="0"/>
                <a:cs typeface="Arial" panose="020B0604020202020204" pitchFamily="34" charset="0"/>
              </a:rPr>
              <a:t>、</a:t>
            </a:r>
            <a:r>
              <a:rPr lang="en-US" altLang="zh-CN" sz="800" dirty="0">
                <a:latin typeface="Arial" panose="020B0604020202020204" pitchFamily="34" charset="0"/>
                <a:cs typeface="Arial" panose="020B0604020202020204" pitchFamily="34" charset="0"/>
              </a:rPr>
              <a:t>Encryption/decryption support for media and/or signaling</a:t>
            </a:r>
            <a:r>
              <a:rPr lang="zh-CN" altLang="en-US" sz="800" dirty="0">
                <a:latin typeface="Arial" panose="020B0604020202020204" pitchFamily="34" charset="0"/>
                <a:cs typeface="Arial" panose="020B0604020202020204" pitchFamily="34" charset="0"/>
              </a:rPr>
              <a:t>、</a:t>
            </a:r>
            <a:r>
              <a:rPr lang="en-US" altLang="zh-CN" sz="800" dirty="0">
                <a:latin typeface="Arial" panose="020B0604020202020204" pitchFamily="34" charset="0"/>
                <a:cs typeface="Arial" panose="020B0604020202020204" pitchFamily="34" charset="0"/>
              </a:rPr>
              <a:t>Security logging</a:t>
            </a:r>
          </a:p>
          <a:p>
            <a:pPr algn="just">
              <a:lnSpc>
                <a:spcPct val="130000"/>
              </a:lnSpc>
              <a:spcBef>
                <a:spcPts val="0"/>
              </a:spcBef>
              <a:spcAft>
                <a:spcPts val="0"/>
              </a:spcAft>
            </a:pPr>
            <a:endParaRPr lang="en-US" altLang="zh-CN" sz="800" dirty="0">
              <a:latin typeface="Arial" panose="020B0604020202020204" pitchFamily="34" charset="0"/>
              <a:cs typeface="Arial" panose="020B0604020202020204" pitchFamily="34" charset="0"/>
            </a:endParaRPr>
          </a:p>
          <a:p>
            <a:pPr algn="just">
              <a:lnSpc>
                <a:spcPct val="130000"/>
              </a:lnSpc>
              <a:spcBef>
                <a:spcPts val="0"/>
              </a:spcBef>
              <a:spcAft>
                <a:spcPts val="0"/>
              </a:spcAft>
            </a:pPr>
            <a:r>
              <a:rPr lang="en-US" altLang="zh-CN" sz="800" dirty="0">
                <a:latin typeface="Arial" panose="020B0604020202020204" pitchFamily="34" charset="0"/>
                <a:cs typeface="Arial" panose="020B0604020202020204" pitchFamily="34" charset="0"/>
              </a:rPr>
              <a:t>Protection against web login brute-force attacks</a:t>
            </a:r>
            <a:r>
              <a:rPr lang="zh-CN" altLang="en-US" sz="800" dirty="0">
                <a:latin typeface="Arial" panose="020B0604020202020204" pitchFamily="34" charset="0"/>
                <a:cs typeface="Arial" panose="020B0604020202020204" pitchFamily="34" charset="0"/>
              </a:rPr>
              <a:t>、</a:t>
            </a:r>
            <a:r>
              <a:rPr lang="en-US" altLang="zh-CN" sz="800" dirty="0">
                <a:latin typeface="Arial" panose="020B0604020202020204" pitchFamily="34" charset="0"/>
                <a:cs typeface="Arial" panose="020B0604020202020204" pitchFamily="34" charset="0"/>
              </a:rPr>
              <a:t>Password complexity enforcement\Telnet/SSH access control</a:t>
            </a:r>
            <a:r>
              <a:rPr lang="zh-CN" altLang="en-US" sz="800" dirty="0">
                <a:latin typeface="Arial" panose="020B0604020202020204" pitchFamily="34" charset="0"/>
                <a:cs typeface="Arial" panose="020B0604020202020204" pitchFamily="34" charset="0"/>
              </a:rPr>
              <a:t>、</a:t>
            </a:r>
            <a:r>
              <a:rPr lang="en-US" altLang="zh-CN" sz="800" dirty="0">
                <a:latin typeface="Arial" panose="020B0604020202020204" pitchFamily="34" charset="0"/>
                <a:cs typeface="Arial" panose="020B0604020202020204" pitchFamily="34" charset="0"/>
              </a:rPr>
              <a:t>Whitelist support for web and Telnet access</a:t>
            </a:r>
          </a:p>
          <a:p>
            <a:pPr algn="just">
              <a:lnSpc>
                <a:spcPct val="130000"/>
              </a:lnSpc>
            </a:pPr>
            <a:r>
              <a:rPr lang="en-US" altLang="zh-CN" sz="800" dirty="0">
                <a:latin typeface="Arial" panose="020B0604020202020204" pitchFamily="34" charset="0"/>
                <a:cs typeface="Arial" panose="020B0604020202020204" pitchFamily="34" charset="0"/>
              </a:rPr>
              <a:t>Supports up to 30 exact-match entries (network segment matching not supported)</a:t>
            </a:r>
            <a:endParaRPr lang="zh-CN" altLang="en-US" sz="800" dirty="0">
              <a:latin typeface="Arial" panose="020B0604020202020204" pitchFamily="34" charset="0"/>
              <a:cs typeface="Arial" panose="020B0604020202020204" pitchFamily="34" charset="0"/>
            </a:endParaRPr>
          </a:p>
        </p:txBody>
      </p:sp>
      <p:sp>
        <p:nvSpPr>
          <p:cNvPr id="39" name="文本框 38">
            <a:extLst>
              <a:ext uri="{FF2B5EF4-FFF2-40B4-BE49-F238E27FC236}">
                <a16:creationId xmlns:a16="http://schemas.microsoft.com/office/drawing/2014/main" id="{8203E4D9-0FF8-16E4-1598-670B11A3EA06}"/>
              </a:ext>
            </a:extLst>
          </p:cNvPr>
          <p:cNvSpPr txBox="1"/>
          <p:nvPr/>
        </p:nvSpPr>
        <p:spPr>
          <a:xfrm>
            <a:off x="1067431" y="8435613"/>
            <a:ext cx="2094395" cy="1199367"/>
          </a:xfrm>
          <a:prstGeom prst="rect">
            <a:avLst/>
          </a:prstGeom>
          <a:noFill/>
        </p:spPr>
        <p:txBody>
          <a:bodyPr wrap="square">
            <a:spAutoFit/>
          </a:bodyPr>
          <a:lstStyle>
            <a:defPPr>
              <a:defRPr lang="zh-CN"/>
            </a:defPPr>
            <a:lvl1pPr algn="just">
              <a:lnSpc>
                <a:spcPct val="130000"/>
              </a:lnSpc>
              <a:spcBef>
                <a:spcPts val="0"/>
              </a:spcBef>
              <a:spcAft>
                <a:spcPts val="0"/>
              </a:spcAft>
              <a:defRPr sz="800">
                <a:latin typeface="Arial" panose="020B0604020202020204" pitchFamily="34" charset="0"/>
                <a:cs typeface="Arial" panose="020B0604020202020204" pitchFamily="34" charset="0"/>
              </a:defRPr>
            </a:lvl1pPr>
          </a:lstStyle>
          <a:p>
            <a:r>
              <a:rPr lang="en-US" altLang="zh-CN" dirty="0"/>
              <a:t>Supported</a:t>
            </a:r>
            <a:endParaRPr lang="zh-CN" altLang="en-US" dirty="0"/>
          </a:p>
          <a:p>
            <a:endParaRPr lang="en-US" altLang="zh-CN" dirty="0"/>
          </a:p>
          <a:p>
            <a:r>
              <a:rPr lang="en-US" altLang="zh-CN" dirty="0"/>
              <a:t>Supports multiple platforms, Up to 5 softswitch systems simultaneously</a:t>
            </a:r>
          </a:p>
          <a:p>
            <a:endParaRPr lang="en-US" altLang="zh-CN" dirty="0"/>
          </a:p>
          <a:p>
            <a:r>
              <a:rPr lang="en-US" altLang="zh-CN" dirty="0"/>
              <a:t>At the boundary of large/small networks, Behind NAT (proximal)</a:t>
            </a:r>
          </a:p>
        </p:txBody>
      </p:sp>
      <p:sp>
        <p:nvSpPr>
          <p:cNvPr id="40" name="文本框 39">
            <a:extLst>
              <a:ext uri="{FF2B5EF4-FFF2-40B4-BE49-F238E27FC236}">
                <a16:creationId xmlns:a16="http://schemas.microsoft.com/office/drawing/2014/main" id="{895489DF-019B-1731-9D20-0A6D5776AB9E}"/>
              </a:ext>
            </a:extLst>
          </p:cNvPr>
          <p:cNvSpPr txBox="1"/>
          <p:nvPr/>
        </p:nvSpPr>
        <p:spPr>
          <a:xfrm>
            <a:off x="4917966" y="1945979"/>
            <a:ext cx="2008886" cy="2158155"/>
          </a:xfrm>
          <a:prstGeom prst="rect">
            <a:avLst/>
          </a:prstGeom>
          <a:noFill/>
        </p:spPr>
        <p:txBody>
          <a:bodyPr wrap="square">
            <a:spAutoFit/>
          </a:bodyPr>
          <a:lstStyle/>
          <a:p>
            <a:pPr algn="just">
              <a:lnSpc>
                <a:spcPct val="130000"/>
              </a:lnSpc>
            </a:pPr>
            <a:r>
              <a:rPr lang="en-US" altLang="zh-CN" sz="800" kern="100" dirty="0">
                <a:latin typeface="Arial" panose="020B0604020202020204" pitchFamily="34" charset="0"/>
                <a:ea typeface="微软雅黑 Light" panose="020B0502040204020203" pitchFamily="34" charset="-122"/>
                <a:cs typeface="Arial" panose="020B0604020202020204" pitchFamily="34" charset="0"/>
              </a:rPr>
              <a:t>Automatic transfer of operation/debug logs to internal storage</a:t>
            </a:r>
          </a:p>
          <a:p>
            <a:pPr algn="just">
              <a:lnSpc>
                <a:spcPct val="130000"/>
              </a:lnSpc>
              <a:spcBef>
                <a:spcPts val="0"/>
              </a:spcBef>
              <a:spcAft>
                <a:spcPts val="0"/>
              </a:spcAft>
            </a:pPr>
            <a:r>
              <a:rPr lang="en-US" altLang="zh-CN" sz="800" kern="100" dirty="0">
                <a:latin typeface="Arial" panose="020B0604020202020204" pitchFamily="34" charset="0"/>
                <a:ea typeface="微软雅黑 Light" panose="020B0502040204020203" pitchFamily="34" charset="-122"/>
                <a:cs typeface="Arial" panose="020B0604020202020204" pitchFamily="34" charset="0"/>
              </a:rPr>
              <a:t>Compatible with </a:t>
            </a:r>
            <a:r>
              <a:rPr lang="en-US" altLang="zh-CN" sz="800" kern="100" dirty="0" err="1">
                <a:latin typeface="Arial" panose="020B0604020202020204" pitchFamily="34" charset="0"/>
                <a:ea typeface="微软雅黑 Light" panose="020B0502040204020203" pitchFamily="34" charset="-122"/>
                <a:cs typeface="Arial" panose="020B0604020202020204" pitchFamily="34" charset="0"/>
              </a:rPr>
              <a:t>Newrock</a:t>
            </a:r>
            <a:r>
              <a:rPr lang="en-US" altLang="zh-CN" sz="800" kern="100" dirty="0">
                <a:latin typeface="Arial" panose="020B0604020202020204" pitchFamily="34" charset="0"/>
                <a:ea typeface="微软雅黑 Light" panose="020B0502040204020203" pitchFamily="34" charset="-122"/>
                <a:cs typeface="Arial" panose="020B0604020202020204" pitchFamily="34" charset="0"/>
              </a:rPr>
              <a:t> NMS and third-party systems, Supports SNMP, TR-069 (TR-104, TR-106)</a:t>
            </a:r>
            <a:endParaRPr lang="zh-CN" altLang="en-US" sz="800" kern="100" dirty="0">
              <a:latin typeface="Arial" panose="020B0604020202020204" pitchFamily="34" charset="0"/>
              <a:ea typeface="微软雅黑 Light" panose="020B0502040204020203" pitchFamily="34" charset="-122"/>
              <a:cs typeface="Arial" panose="020B0604020202020204" pitchFamily="34" charset="0"/>
            </a:endParaRPr>
          </a:p>
          <a:p>
            <a:pPr algn="just">
              <a:lnSpc>
                <a:spcPct val="130000"/>
              </a:lnSpc>
              <a:spcBef>
                <a:spcPts val="0"/>
              </a:spcBef>
              <a:spcAft>
                <a:spcPts val="0"/>
              </a:spcAft>
            </a:pPr>
            <a:endParaRPr lang="en-US" altLang="zh-CN" sz="800" kern="100" dirty="0">
              <a:latin typeface="Arial" panose="020B0604020202020204" pitchFamily="34" charset="0"/>
              <a:ea typeface="微软雅黑 Light" panose="020B0502040204020203" pitchFamily="34" charset="-122"/>
              <a:cs typeface="Arial" panose="020B0604020202020204" pitchFamily="34" charset="0"/>
            </a:endParaRPr>
          </a:p>
          <a:p>
            <a:pPr algn="just">
              <a:lnSpc>
                <a:spcPct val="130000"/>
              </a:lnSpc>
            </a:pPr>
            <a:r>
              <a:rPr lang="en-US" altLang="zh-CN" sz="800" kern="100" dirty="0">
                <a:latin typeface="Arial" panose="020B0604020202020204" pitchFamily="34" charset="0"/>
                <a:ea typeface="微软雅黑 Light" panose="020B0502040204020203" pitchFamily="34" charset="-122"/>
                <a:cs typeface="Arial" panose="020B0604020202020204" pitchFamily="34" charset="0"/>
              </a:rPr>
              <a:t>HTTPS-based graphical UI, Supports English and Chinese</a:t>
            </a:r>
          </a:p>
          <a:p>
            <a:pPr algn="just">
              <a:lnSpc>
                <a:spcPct val="130000"/>
              </a:lnSpc>
              <a:spcBef>
                <a:spcPts val="0"/>
              </a:spcBef>
              <a:spcAft>
                <a:spcPts val="0"/>
              </a:spcAft>
            </a:pPr>
            <a:endParaRPr lang="en-US" altLang="zh-CN" sz="800" kern="100" dirty="0">
              <a:latin typeface="Arial" panose="020B0604020202020204" pitchFamily="34" charset="0"/>
              <a:ea typeface="微软雅黑 Light" panose="020B0502040204020203" pitchFamily="34" charset="-122"/>
              <a:cs typeface="Arial" panose="020B0604020202020204" pitchFamily="34" charset="0"/>
            </a:endParaRPr>
          </a:p>
          <a:p>
            <a:pPr algn="just">
              <a:lnSpc>
                <a:spcPct val="130000"/>
              </a:lnSpc>
              <a:spcBef>
                <a:spcPts val="0"/>
              </a:spcBef>
              <a:spcAft>
                <a:spcPts val="0"/>
              </a:spcAft>
            </a:pPr>
            <a:r>
              <a:rPr lang="en-US" altLang="zh-CN" sz="800" kern="100" dirty="0">
                <a:latin typeface="Arial" panose="020B0604020202020204" pitchFamily="34" charset="0"/>
                <a:ea typeface="微软雅黑 Light" panose="020B0502040204020203" pitchFamily="34" charset="-122"/>
                <a:cs typeface="Arial" panose="020B0604020202020204" pitchFamily="34" charset="0"/>
              </a:rPr>
              <a:t>SSH</a:t>
            </a:r>
            <a:r>
              <a:rPr lang="zh-CN" altLang="en-US" sz="800" kern="100" dirty="0">
                <a:latin typeface="Arial" panose="020B0604020202020204" pitchFamily="34" charset="0"/>
                <a:ea typeface="微软雅黑 Light" panose="020B0502040204020203" pitchFamily="34" charset="-122"/>
                <a:cs typeface="Arial" panose="020B0604020202020204" pitchFamily="34" charset="0"/>
              </a:rPr>
              <a:t>、</a:t>
            </a:r>
            <a:r>
              <a:rPr lang="en-US" altLang="zh-CN" sz="800" kern="100" dirty="0">
                <a:latin typeface="Arial" panose="020B0604020202020204" pitchFamily="34" charset="0"/>
                <a:ea typeface="微软雅黑 Light" panose="020B0502040204020203" pitchFamily="34" charset="-122"/>
                <a:cs typeface="Arial" panose="020B0604020202020204" pitchFamily="34" charset="0"/>
              </a:rPr>
              <a:t>Web</a:t>
            </a:r>
            <a:r>
              <a:rPr lang="zh-CN" altLang="en-US" sz="800" kern="100" dirty="0">
                <a:latin typeface="Arial" panose="020B0604020202020204" pitchFamily="34" charset="0"/>
                <a:ea typeface="微软雅黑 Light" panose="020B0502040204020203" pitchFamily="34" charset="-122"/>
                <a:cs typeface="Arial" panose="020B0604020202020204" pitchFamily="34" charset="0"/>
              </a:rPr>
              <a:t>、</a:t>
            </a:r>
            <a:r>
              <a:rPr lang="en-US" altLang="zh-CN" sz="800" kern="100" dirty="0">
                <a:latin typeface="Arial" panose="020B0604020202020204" pitchFamily="34" charset="0"/>
                <a:ea typeface="微软雅黑 Light" panose="020B0502040204020203" pitchFamily="34" charset="-122"/>
                <a:cs typeface="Arial" panose="020B0604020202020204" pitchFamily="34" charset="0"/>
              </a:rPr>
              <a:t>Telnet</a:t>
            </a:r>
          </a:p>
          <a:p>
            <a:pPr algn="just">
              <a:lnSpc>
                <a:spcPct val="130000"/>
              </a:lnSpc>
              <a:spcBef>
                <a:spcPts val="0"/>
              </a:spcBef>
              <a:spcAft>
                <a:spcPts val="0"/>
              </a:spcAft>
            </a:pPr>
            <a:endParaRPr lang="en-US" altLang="zh-CN" sz="800" kern="100" dirty="0">
              <a:latin typeface="Arial" panose="020B0604020202020204" pitchFamily="34" charset="0"/>
              <a:ea typeface="微软雅黑 Light" panose="020B0502040204020203" pitchFamily="34" charset="-122"/>
              <a:cs typeface="Arial" panose="020B0604020202020204" pitchFamily="34" charset="0"/>
            </a:endParaRPr>
          </a:p>
          <a:p>
            <a:pPr algn="just">
              <a:lnSpc>
                <a:spcPct val="130000"/>
              </a:lnSpc>
              <a:spcBef>
                <a:spcPts val="0"/>
              </a:spcBef>
              <a:spcAft>
                <a:spcPts val="0"/>
              </a:spcAft>
            </a:pPr>
            <a:endParaRPr lang="en-US" altLang="zh-CN" sz="800" kern="100" dirty="0">
              <a:latin typeface="Arial" panose="020B0604020202020204" pitchFamily="34" charset="0"/>
              <a:ea typeface="微软雅黑 Light" panose="020B0502040204020203" pitchFamily="34" charset="-122"/>
              <a:cs typeface="Arial" panose="020B0604020202020204" pitchFamily="34" charset="0"/>
            </a:endParaRPr>
          </a:p>
          <a:p>
            <a:pPr algn="just">
              <a:lnSpc>
                <a:spcPct val="130000"/>
              </a:lnSpc>
              <a:spcBef>
                <a:spcPts val="0"/>
              </a:spcBef>
              <a:spcAft>
                <a:spcPts val="0"/>
              </a:spcAft>
            </a:pPr>
            <a:r>
              <a:rPr lang="en-US" altLang="zh-CN" sz="800" kern="100" dirty="0">
                <a:latin typeface="Arial" panose="020B0604020202020204" pitchFamily="34" charset="0"/>
                <a:ea typeface="微软雅黑 Light" panose="020B0502040204020203" pitchFamily="34" charset="-122"/>
                <a:cs typeface="Arial" panose="020B0604020202020204" pitchFamily="34" charset="0"/>
              </a:rPr>
              <a:t>Supported</a:t>
            </a:r>
            <a:endParaRPr lang="zh-CN" altLang="en-US" sz="800" kern="100" dirty="0">
              <a:latin typeface="Arial" panose="020B0604020202020204" pitchFamily="34" charset="0"/>
              <a:ea typeface="微软雅黑 Light" panose="020B0502040204020203" pitchFamily="34" charset="-122"/>
              <a:cs typeface="Arial" panose="020B0604020202020204" pitchFamily="34" charset="0"/>
            </a:endParaRPr>
          </a:p>
        </p:txBody>
      </p:sp>
    </p:spTree>
    <p:extLst>
      <p:ext uri="{BB962C8B-B14F-4D97-AF65-F5344CB8AC3E}">
        <p14:creationId xmlns:p14="http://schemas.microsoft.com/office/powerpoint/2010/main" val="37165860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FFFF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3090</TotalTime>
  <Words>893</Words>
  <Application>Microsoft Office PowerPoint</Application>
  <PresentationFormat>自定义</PresentationFormat>
  <Paragraphs>145</Paragraphs>
  <Slides>2</Slides>
  <Notes>0</Notes>
  <HiddenSlides>0</HiddenSlides>
  <MMClips>0</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2</vt:i4>
      </vt:variant>
    </vt:vector>
  </HeadingPairs>
  <TitlesOfParts>
    <vt:vector size="9" baseType="lpstr">
      <vt:lpstr>Arial MT</vt:lpstr>
      <vt:lpstr>DengXian</vt:lpstr>
      <vt:lpstr>微软雅黑</vt:lpstr>
      <vt:lpstr>微软雅黑 Light</vt:lpstr>
      <vt:lpstr>Arial</vt:lpstr>
      <vt:lpstr>Calibri</vt:lpstr>
      <vt:lpstr>Office Theme</vt:lpstr>
      <vt:lpstr>OM 80EA IPPBX</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NewLync datasheet-2</dc:title>
  <dc:creator>田园</dc:creator>
  <cp:lastModifiedBy>园 田</cp:lastModifiedBy>
  <cp:revision>33</cp:revision>
  <dcterms:created xsi:type="dcterms:W3CDTF">2023-04-06T06:53:13Z</dcterms:created>
  <dcterms:modified xsi:type="dcterms:W3CDTF">2025-06-26T09:21:37Z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2023-03-31T00:00:00Z</vt:filetime>
  </property>
  <property fmtid="{D5CDD505-2E9C-101B-9397-08002B2CF9AE}" pid="3" name="Creator">
    <vt:lpwstr>Adobe Illustrator CS5</vt:lpwstr>
  </property>
  <property fmtid="{D5CDD505-2E9C-101B-9397-08002B2CF9AE}" pid="4" name="LastSaved">
    <vt:filetime>2023-04-06T00:00:00Z</vt:filetime>
  </property>
</Properties>
</file>